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72" r:id="rId6"/>
  </p:sldMasterIdLst>
  <p:notesMasterIdLst>
    <p:notesMasterId r:id="rId27"/>
  </p:notesMasterIdLst>
  <p:handoutMasterIdLst>
    <p:handoutMasterId r:id="rId28"/>
  </p:handoutMasterIdLst>
  <p:sldIdLst>
    <p:sldId id="292" r:id="rId7"/>
    <p:sldId id="304" r:id="rId8"/>
    <p:sldId id="318" r:id="rId9"/>
    <p:sldId id="319" r:id="rId10"/>
    <p:sldId id="321" r:id="rId11"/>
    <p:sldId id="322" r:id="rId12"/>
    <p:sldId id="320" r:id="rId13"/>
    <p:sldId id="323" r:id="rId14"/>
    <p:sldId id="324" r:id="rId15"/>
    <p:sldId id="327" r:id="rId16"/>
    <p:sldId id="328" r:id="rId17"/>
    <p:sldId id="329" r:id="rId18"/>
    <p:sldId id="330" r:id="rId19"/>
    <p:sldId id="325" r:id="rId20"/>
    <p:sldId id="331" r:id="rId21"/>
    <p:sldId id="332" r:id="rId22"/>
    <p:sldId id="333" r:id="rId23"/>
    <p:sldId id="334" r:id="rId24"/>
    <p:sldId id="335" r:id="rId25"/>
    <p:sldId id="31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2B4471"/>
    <a:srgbClr val="598FF7"/>
    <a:srgbClr val="FFA619"/>
    <a:srgbClr val="2E497A"/>
    <a:srgbClr val="335085"/>
    <a:srgbClr val="2A4982"/>
    <a:srgbClr val="1B3055"/>
    <a:srgbClr val="2D4F8B"/>
    <a:srgbClr val="006E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57" autoAdjust="0"/>
  </p:normalViewPr>
  <p:slideViewPr>
    <p:cSldViewPr snapToGrid="0">
      <p:cViewPr varScale="1">
        <p:scale>
          <a:sx n="114" d="100"/>
          <a:sy n="114" d="100"/>
        </p:scale>
        <p:origin x="438"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764CC1-7E2A-4CF6-B5DC-1C91413C942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83A0BA-9CF9-40F0-AEE0-2DEFB29868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B341F3-D04B-4121-838A-99988D45E2D5}" type="datetimeFigureOut">
              <a:rPr lang="en-US" smtClean="0"/>
              <a:t>1/11/2022</a:t>
            </a:fld>
            <a:endParaRPr lang="en-US"/>
          </a:p>
        </p:txBody>
      </p:sp>
      <p:sp>
        <p:nvSpPr>
          <p:cNvPr id="4" name="Footer Placeholder 3">
            <a:extLst>
              <a:ext uri="{FF2B5EF4-FFF2-40B4-BE49-F238E27FC236}">
                <a16:creationId xmlns:a16="http://schemas.microsoft.com/office/drawing/2014/main" id="{EB510ECC-981D-4A75-85EB-9EDBFF2CC5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CF816BE-2AD5-4AF1-892D-CD55E8043D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848FBA-3EDE-4610-BBB2-87575F3DB069}" type="slidenum">
              <a:rPr lang="en-US" smtClean="0"/>
              <a:t>‹#›</a:t>
            </a:fld>
            <a:endParaRPr lang="en-US"/>
          </a:p>
        </p:txBody>
      </p:sp>
    </p:spTree>
    <p:extLst>
      <p:ext uri="{BB962C8B-B14F-4D97-AF65-F5344CB8AC3E}">
        <p14:creationId xmlns:p14="http://schemas.microsoft.com/office/powerpoint/2010/main" val="27237123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20702C-307C-4DC9-990F-377B50BE75AD}"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7823DA-5CAF-40B2-9816-20343873C60D}" type="slidenum">
              <a:rPr lang="en-US" smtClean="0"/>
              <a:t>‹#›</a:t>
            </a:fld>
            <a:endParaRPr lang="en-US"/>
          </a:p>
        </p:txBody>
      </p:sp>
    </p:spTree>
    <p:extLst>
      <p:ext uri="{BB962C8B-B14F-4D97-AF65-F5344CB8AC3E}">
        <p14:creationId xmlns:p14="http://schemas.microsoft.com/office/powerpoint/2010/main" val="2071850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speedtest.net/global-index"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itnext.io/building-multi-page-application-with-react-f5a338489694"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While building a website it is essential to see the bigger picture of the whole project, thereupon it is important to understand that there are two different ways to do it. When should you use a single-page application and when should you use a multi-page application?</a:t>
            </a:r>
            <a:endParaRPr lang="en-IN" dirty="0"/>
          </a:p>
        </p:txBody>
      </p:sp>
      <p:sp>
        <p:nvSpPr>
          <p:cNvPr id="4" name="Slide Number Placeholder 3"/>
          <p:cNvSpPr>
            <a:spLocks noGrp="1"/>
          </p:cNvSpPr>
          <p:nvPr>
            <p:ph type="sldNum" sz="quarter" idx="5"/>
          </p:nvPr>
        </p:nvSpPr>
        <p:spPr/>
        <p:txBody>
          <a:bodyPr/>
          <a:lstStyle/>
          <a:p>
            <a:fld id="{007823DA-5CAF-40B2-9816-20343873C60D}" type="slidenum">
              <a:rPr lang="en-US" smtClean="0"/>
              <a:t>1</a:t>
            </a:fld>
            <a:endParaRPr lang="en-US"/>
          </a:p>
        </p:txBody>
      </p:sp>
    </p:spTree>
    <p:extLst>
      <p:ext uri="{BB962C8B-B14F-4D97-AF65-F5344CB8AC3E}">
        <p14:creationId xmlns:p14="http://schemas.microsoft.com/office/powerpoint/2010/main" val="3512741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07823DA-5CAF-40B2-9816-20343873C60D}" type="slidenum">
              <a:rPr lang="en-US" smtClean="0"/>
              <a:t>10</a:t>
            </a:fld>
            <a:endParaRPr lang="en-US"/>
          </a:p>
        </p:txBody>
      </p:sp>
    </p:spTree>
    <p:extLst>
      <p:ext uri="{BB962C8B-B14F-4D97-AF65-F5344CB8AC3E}">
        <p14:creationId xmlns:p14="http://schemas.microsoft.com/office/powerpoint/2010/main" val="3136666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the end of 2017, the mobile Internet speed remains almost </a:t>
            </a:r>
            <a:r>
              <a:rPr lang="en-US" sz="1200" b="0" i="0" u="none" strike="noStrike" kern="1200" dirty="0">
                <a:solidFill>
                  <a:schemeClr val="tx1"/>
                </a:solidFill>
                <a:effectLst/>
                <a:latin typeface="+mn-lt"/>
                <a:ea typeface="+mn-ea"/>
                <a:cs typeface="+mn-cs"/>
                <a:hlinkClick r:id="rId3"/>
              </a:rPr>
              <a:t>twice as slow</a:t>
            </a:r>
            <a:r>
              <a:rPr lang="en-US" sz="1200" b="0" i="0" kern="1200" dirty="0">
                <a:solidFill>
                  <a:schemeClr val="tx1"/>
                </a:solidFill>
                <a:effectLst/>
                <a:latin typeface="+mn-lt"/>
                <a:ea typeface="+mn-ea"/>
                <a:cs typeface="+mn-cs"/>
              </a:rPr>
              <a:t> as its fixed counterpart. At the same time, users are all too eager to abandon slow apps. So it should come as no surprise that mobile users would benefit the most from apps that load faster.</a:t>
            </a:r>
            <a:endParaRPr lang="en-IN" dirty="0"/>
          </a:p>
        </p:txBody>
      </p:sp>
      <p:sp>
        <p:nvSpPr>
          <p:cNvPr id="4" name="Slide Number Placeholder 3"/>
          <p:cNvSpPr>
            <a:spLocks noGrp="1"/>
          </p:cNvSpPr>
          <p:nvPr>
            <p:ph type="sldNum" sz="quarter" idx="5"/>
          </p:nvPr>
        </p:nvSpPr>
        <p:spPr/>
        <p:txBody>
          <a:bodyPr/>
          <a:lstStyle/>
          <a:p>
            <a:fld id="{007823DA-5CAF-40B2-9816-20343873C60D}" type="slidenum">
              <a:rPr lang="en-US" smtClean="0"/>
              <a:t>11</a:t>
            </a:fld>
            <a:endParaRPr lang="en-US"/>
          </a:p>
        </p:txBody>
      </p:sp>
    </p:spTree>
    <p:extLst>
      <p:ext uri="{BB962C8B-B14F-4D97-AF65-F5344CB8AC3E}">
        <p14:creationId xmlns:p14="http://schemas.microsoft.com/office/powerpoint/2010/main" val="2965563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07823DA-5CAF-40B2-9816-20343873C60D}" type="slidenum">
              <a:rPr lang="en-US" smtClean="0"/>
              <a:t>12</a:t>
            </a:fld>
            <a:endParaRPr lang="en-US"/>
          </a:p>
        </p:txBody>
      </p:sp>
    </p:spTree>
    <p:extLst>
      <p:ext uri="{BB962C8B-B14F-4D97-AF65-F5344CB8AC3E}">
        <p14:creationId xmlns:p14="http://schemas.microsoft.com/office/powerpoint/2010/main" val="4191882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07823DA-5CAF-40B2-9816-20343873C60D}" type="slidenum">
              <a:rPr lang="en-US" smtClean="0"/>
              <a:t>13</a:t>
            </a:fld>
            <a:endParaRPr lang="en-US"/>
          </a:p>
        </p:txBody>
      </p:sp>
    </p:spTree>
    <p:extLst>
      <p:ext uri="{BB962C8B-B14F-4D97-AF65-F5344CB8AC3E}">
        <p14:creationId xmlns:p14="http://schemas.microsoft.com/office/powerpoint/2010/main" val="2515670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07823DA-5CAF-40B2-9816-20343873C60D}" type="slidenum">
              <a:rPr lang="en-US" smtClean="0"/>
              <a:t>14</a:t>
            </a:fld>
            <a:endParaRPr lang="en-US"/>
          </a:p>
        </p:txBody>
      </p:sp>
    </p:spTree>
    <p:extLst>
      <p:ext uri="{BB962C8B-B14F-4D97-AF65-F5344CB8AC3E}">
        <p14:creationId xmlns:p14="http://schemas.microsoft.com/office/powerpoint/2010/main" val="172958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07823DA-5CAF-40B2-9816-20343873C60D}" type="slidenum">
              <a:rPr lang="en-US" smtClean="0"/>
              <a:t>15</a:t>
            </a:fld>
            <a:endParaRPr lang="en-US"/>
          </a:p>
        </p:txBody>
      </p:sp>
    </p:spTree>
    <p:extLst>
      <p:ext uri="{BB962C8B-B14F-4D97-AF65-F5344CB8AC3E}">
        <p14:creationId xmlns:p14="http://schemas.microsoft.com/office/powerpoint/2010/main" val="3467467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07823DA-5CAF-40B2-9816-20343873C60D}" type="slidenum">
              <a:rPr lang="en-US" smtClean="0"/>
              <a:t>16</a:t>
            </a:fld>
            <a:endParaRPr lang="en-US"/>
          </a:p>
        </p:txBody>
      </p:sp>
    </p:spTree>
    <p:extLst>
      <p:ext uri="{BB962C8B-B14F-4D97-AF65-F5344CB8AC3E}">
        <p14:creationId xmlns:p14="http://schemas.microsoft.com/office/powerpoint/2010/main" val="3783777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07823DA-5CAF-40B2-9816-20343873C60D}" type="slidenum">
              <a:rPr lang="en-US" smtClean="0"/>
              <a:t>17</a:t>
            </a:fld>
            <a:endParaRPr lang="en-US"/>
          </a:p>
        </p:txBody>
      </p:sp>
    </p:spTree>
    <p:extLst>
      <p:ext uri="{BB962C8B-B14F-4D97-AF65-F5344CB8AC3E}">
        <p14:creationId xmlns:p14="http://schemas.microsoft.com/office/powerpoint/2010/main" val="4227925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07823DA-5CAF-40B2-9816-20343873C60D}" type="slidenum">
              <a:rPr lang="en-US" smtClean="0"/>
              <a:t>18</a:t>
            </a:fld>
            <a:endParaRPr lang="en-US"/>
          </a:p>
        </p:txBody>
      </p:sp>
    </p:spTree>
    <p:extLst>
      <p:ext uri="{BB962C8B-B14F-4D97-AF65-F5344CB8AC3E}">
        <p14:creationId xmlns:p14="http://schemas.microsoft.com/office/powerpoint/2010/main" val="2192173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you see why single page applications became so popular recently. But before you pick your side in the SPA vs MPA debate, consider what you want to achieve.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aim to offer multiple services or different categories of goods, then creating a website with multiple pages is the logical solution. That’s why enormous applications like Amazon are built this way.</a:t>
            </a:r>
          </a:p>
          <a:p>
            <a:r>
              <a:rPr lang="en-US" sz="1200" b="0" i="0" kern="1200" dirty="0">
                <a:solidFill>
                  <a:schemeClr val="tx1"/>
                </a:solidFill>
                <a:effectLst/>
                <a:latin typeface="+mn-lt"/>
                <a:ea typeface="+mn-ea"/>
                <a:cs typeface="+mn-cs"/>
              </a:rPr>
              <a:t>MPAs are also a good idea for websites that have a lot of content (such as news portals) and require flawless SEO.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instead, wish to focus on promoting a single product or service, SPAs are a way better solution. They allow you to pack impressive functionality into a lightweight application. The superior UX makes SPAs ideal for porting highly interactive desktop applications and creating native-like experiences on the web.</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That’s why CRM/ERP systems and interactive dashboards in SaaS products are often built as single-page apps.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in all, SPA is an awesome tech. It offers many advantages and you can easily overcome its few cons with a qualified development team.</a:t>
            </a:r>
          </a:p>
          <a:p>
            <a:endParaRPr lang="en-IN" dirty="0"/>
          </a:p>
        </p:txBody>
      </p:sp>
      <p:sp>
        <p:nvSpPr>
          <p:cNvPr id="4" name="Slide Number Placeholder 3"/>
          <p:cNvSpPr>
            <a:spLocks noGrp="1"/>
          </p:cNvSpPr>
          <p:nvPr>
            <p:ph type="sldNum" sz="quarter" idx="5"/>
          </p:nvPr>
        </p:nvSpPr>
        <p:spPr/>
        <p:txBody>
          <a:bodyPr/>
          <a:lstStyle/>
          <a:p>
            <a:fld id="{007823DA-5CAF-40B2-9816-20343873C60D}" type="slidenum">
              <a:rPr lang="en-US" smtClean="0"/>
              <a:t>19</a:t>
            </a:fld>
            <a:endParaRPr lang="en-US"/>
          </a:p>
        </p:txBody>
      </p:sp>
    </p:spTree>
    <p:extLst>
      <p:ext uri="{BB962C8B-B14F-4D97-AF65-F5344CB8AC3E}">
        <p14:creationId xmlns:p14="http://schemas.microsoft.com/office/powerpoint/2010/main" val="2033906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DF0267-68CF-4A41-AFAB-F08055D4281A}" type="slidenum">
              <a:rPr lang="en-GB" smtClean="0">
                <a:solidFill>
                  <a:prstClr val="black"/>
                </a:solidFill>
              </a:rPr>
              <a:pPr/>
              <a:t>2</a:t>
            </a:fld>
            <a:endParaRPr lang="en-GB">
              <a:solidFill>
                <a:prstClr val="black"/>
              </a:solidFill>
            </a:endParaRPr>
          </a:p>
        </p:txBody>
      </p:sp>
    </p:spTree>
    <p:extLst>
      <p:ext uri="{BB962C8B-B14F-4D97-AF65-F5344CB8AC3E}">
        <p14:creationId xmlns:p14="http://schemas.microsoft.com/office/powerpoint/2010/main" val="188607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07823DA-5CAF-40B2-9816-20343873C60D}" type="slidenum">
              <a:rPr lang="en-US" smtClean="0"/>
              <a:t>20</a:t>
            </a:fld>
            <a:endParaRPr lang="en-US"/>
          </a:p>
        </p:txBody>
      </p:sp>
    </p:spTree>
    <p:extLst>
      <p:ext uri="{BB962C8B-B14F-4D97-AF65-F5344CB8AC3E}">
        <p14:creationId xmlns:p14="http://schemas.microsoft.com/office/powerpoint/2010/main" val="496025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Today, the digital landscape is filled with competitiveness, and everyone is keen to provide the best UX.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Different product teams face diverse challenges – marketers need to maximize the return of investment, meaning to not end up with minimum conversions and high bounce rates; designers need to make create beautiful user interfaces across the platform; developers must build a system that withstands high-traffic volumes and reduce load-times.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developers to marketers, everyone is trying to reduce user frustration while using the website.  The frustration of the user can be defined as the following “I do not understand how to buy this product”, “I do not understand how to use this site”, and “this site is taking forever to load; therefore it does not seem trustworthy”. </a:t>
            </a:r>
            <a:endParaRPr lang="en-IN" dirty="0"/>
          </a:p>
        </p:txBody>
      </p:sp>
      <p:sp>
        <p:nvSpPr>
          <p:cNvPr id="4" name="Slide Number Placeholder 3"/>
          <p:cNvSpPr>
            <a:spLocks noGrp="1"/>
          </p:cNvSpPr>
          <p:nvPr>
            <p:ph type="sldNum" sz="quarter" idx="5"/>
          </p:nvPr>
        </p:nvSpPr>
        <p:spPr/>
        <p:txBody>
          <a:bodyPr/>
          <a:lstStyle/>
          <a:p>
            <a:fld id="{007823DA-5CAF-40B2-9816-20343873C60D}" type="slidenum">
              <a:rPr lang="en-US" smtClean="0"/>
              <a:t>3</a:t>
            </a:fld>
            <a:endParaRPr lang="en-US"/>
          </a:p>
        </p:txBody>
      </p:sp>
    </p:spTree>
    <p:extLst>
      <p:ext uri="{BB962C8B-B14F-4D97-AF65-F5344CB8AC3E}">
        <p14:creationId xmlns:p14="http://schemas.microsoft.com/office/powerpoint/2010/main" val="2480599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07823DA-5CAF-40B2-9816-20343873C60D}" type="slidenum">
              <a:rPr lang="en-US" smtClean="0"/>
              <a:t>4</a:t>
            </a:fld>
            <a:endParaRPr lang="en-US"/>
          </a:p>
        </p:txBody>
      </p:sp>
    </p:spTree>
    <p:extLst>
      <p:ext uri="{BB962C8B-B14F-4D97-AF65-F5344CB8AC3E}">
        <p14:creationId xmlns:p14="http://schemas.microsoft.com/office/powerpoint/2010/main" val="1747579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If you want to see an example of how </a:t>
            </a:r>
            <a:r>
              <a:rPr lang="en-US" sz="1200" b="0" i="0" u="none" strike="noStrike" kern="1200" dirty="0">
                <a:solidFill>
                  <a:schemeClr val="tx1"/>
                </a:solidFill>
                <a:effectLst/>
                <a:latin typeface="+mn-lt"/>
                <a:ea typeface="+mn-ea"/>
                <a:cs typeface="+mn-cs"/>
                <a:hlinkClick r:id="rId3"/>
              </a:rPr>
              <a:t>multi-page applications work</a:t>
            </a:r>
            <a:r>
              <a:rPr lang="en-US" sz="1200" b="0" i="0" kern="1200" dirty="0">
                <a:solidFill>
                  <a:schemeClr val="tx1"/>
                </a:solidFill>
                <a:effectLst/>
                <a:latin typeface="+mn-lt"/>
                <a:ea typeface="+mn-ea"/>
                <a:cs typeface="+mn-cs"/>
              </a:rPr>
              <a:t>, head over to the websites like Amazon, eBay, or every other traditional website. You’ll notice that each time you press on the website, you’re being redirecting to another page. MPA sites consist of many micro-websites and subsections to distribute content across the platform.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it’s not a problem anymore. Thanks to AJAX, we don’t have to worry that big and complex applications have to transfer a lot of data between server and browser. That solution improves and it allows to refresh only particular parts of the application. On the other hand, it adds more complexity and it is more difficult to develop than a single-page application.</a:t>
            </a:r>
            <a:endParaRPr lang="en-IN" dirty="0"/>
          </a:p>
          <a:p>
            <a:endParaRPr lang="en-IN" dirty="0"/>
          </a:p>
        </p:txBody>
      </p:sp>
      <p:sp>
        <p:nvSpPr>
          <p:cNvPr id="4" name="Slide Number Placeholder 3"/>
          <p:cNvSpPr>
            <a:spLocks noGrp="1"/>
          </p:cNvSpPr>
          <p:nvPr>
            <p:ph type="sldNum" sz="quarter" idx="5"/>
          </p:nvPr>
        </p:nvSpPr>
        <p:spPr/>
        <p:txBody>
          <a:bodyPr/>
          <a:lstStyle/>
          <a:p>
            <a:fld id="{007823DA-5CAF-40B2-9816-20343873C60D}" type="slidenum">
              <a:rPr lang="en-US" smtClean="0"/>
              <a:t>5</a:t>
            </a:fld>
            <a:endParaRPr lang="en-US"/>
          </a:p>
        </p:txBody>
      </p:sp>
    </p:spTree>
    <p:extLst>
      <p:ext uri="{BB962C8B-B14F-4D97-AF65-F5344CB8AC3E}">
        <p14:creationId xmlns:p14="http://schemas.microsoft.com/office/powerpoint/2010/main" val="1508721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Explain the image</a:t>
            </a:r>
          </a:p>
          <a:p>
            <a:endParaRPr lang="en-IN" dirty="0"/>
          </a:p>
          <a:p>
            <a:r>
              <a:rPr lang="en-US" sz="1200" b="0" i="0" kern="1200" dirty="0">
                <a:solidFill>
                  <a:schemeClr val="tx1"/>
                </a:solidFill>
                <a:effectLst/>
                <a:latin typeface="+mn-lt"/>
                <a:ea typeface="+mn-ea"/>
                <a:cs typeface="+mn-cs"/>
              </a:rPr>
              <a:t>When MPAs react to your input or has to display some new content, it requests a new HTML page from the server. After receiving the markup, the browser renders the new page causing it to reload.</a:t>
            </a:r>
            <a:endParaRPr lang="en-IN" dirty="0"/>
          </a:p>
        </p:txBody>
      </p:sp>
      <p:sp>
        <p:nvSpPr>
          <p:cNvPr id="4" name="Slide Number Placeholder 3"/>
          <p:cNvSpPr>
            <a:spLocks noGrp="1"/>
          </p:cNvSpPr>
          <p:nvPr>
            <p:ph type="sldNum" sz="quarter" idx="5"/>
          </p:nvPr>
        </p:nvSpPr>
        <p:spPr/>
        <p:txBody>
          <a:bodyPr/>
          <a:lstStyle/>
          <a:p>
            <a:fld id="{007823DA-5CAF-40B2-9816-20343873C60D}" type="slidenum">
              <a:rPr lang="en-US" smtClean="0"/>
              <a:t>6</a:t>
            </a:fld>
            <a:endParaRPr lang="en-US"/>
          </a:p>
        </p:txBody>
      </p:sp>
    </p:spTree>
    <p:extLst>
      <p:ext uri="{BB962C8B-B14F-4D97-AF65-F5344CB8AC3E}">
        <p14:creationId xmlns:p14="http://schemas.microsoft.com/office/powerpoint/2010/main" val="396649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 have been on platforms like Facebook, Gmail, Twitter, GitHub and so on, you have already met the best examples of SPA. It is one of its’ greatest features that when the page loads, only data is sent back-and-forth, and the website executes everything within itself rather than going through servers every time.</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Angular.IO</a:t>
            </a:r>
            <a:endParaRPr lang="en-IN" dirty="0"/>
          </a:p>
        </p:txBody>
      </p:sp>
      <p:sp>
        <p:nvSpPr>
          <p:cNvPr id="4" name="Slide Number Placeholder 3"/>
          <p:cNvSpPr>
            <a:spLocks noGrp="1"/>
          </p:cNvSpPr>
          <p:nvPr>
            <p:ph type="sldNum" sz="quarter" idx="5"/>
          </p:nvPr>
        </p:nvSpPr>
        <p:spPr/>
        <p:txBody>
          <a:bodyPr/>
          <a:lstStyle/>
          <a:p>
            <a:fld id="{007823DA-5CAF-40B2-9816-20343873C60D}" type="slidenum">
              <a:rPr lang="en-US" smtClean="0"/>
              <a:t>7</a:t>
            </a:fld>
            <a:endParaRPr lang="en-US"/>
          </a:p>
        </p:txBody>
      </p:sp>
    </p:spTree>
    <p:extLst>
      <p:ext uri="{BB962C8B-B14F-4D97-AF65-F5344CB8AC3E}">
        <p14:creationId xmlns:p14="http://schemas.microsoft.com/office/powerpoint/2010/main" val="422633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Explain the image</a:t>
            </a:r>
          </a:p>
          <a:p>
            <a:endParaRPr lang="en-IN" dirty="0"/>
          </a:p>
          <a:p>
            <a:r>
              <a:rPr lang="en-US" sz="1200" b="0" i="0" kern="1200" dirty="0">
                <a:solidFill>
                  <a:schemeClr val="tx1"/>
                </a:solidFill>
                <a:effectLst/>
                <a:latin typeface="+mn-lt"/>
                <a:ea typeface="+mn-ea"/>
                <a:cs typeface="+mn-cs"/>
              </a:rPr>
              <a:t>AJAX (Asynchronous JavaScript and XML) allows web applications to refresh only a part of a page.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interact with a SPA, your browser makes an AJAX call to the server. But instead of rendering a new page, the server can just send you the data (usually in a JSON format). The SPA will then use that data to render some parts of the page directly in your browser.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result is an application that consists of a single highly-interactive web page that never completely reloads.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now you know the basic difference between SPAs and MPAs, let’s dive deeper and discover their advantages and drawbacks.</a:t>
            </a:r>
          </a:p>
          <a:p>
            <a:endParaRPr lang="en-IN" dirty="0"/>
          </a:p>
        </p:txBody>
      </p:sp>
      <p:sp>
        <p:nvSpPr>
          <p:cNvPr id="4" name="Slide Number Placeholder 3"/>
          <p:cNvSpPr>
            <a:spLocks noGrp="1"/>
          </p:cNvSpPr>
          <p:nvPr>
            <p:ph type="sldNum" sz="quarter" idx="5"/>
          </p:nvPr>
        </p:nvSpPr>
        <p:spPr/>
        <p:txBody>
          <a:bodyPr/>
          <a:lstStyle/>
          <a:p>
            <a:fld id="{007823DA-5CAF-40B2-9816-20343873C60D}" type="slidenum">
              <a:rPr lang="en-US" smtClean="0"/>
              <a:t>8</a:t>
            </a:fld>
            <a:endParaRPr lang="en-US"/>
          </a:p>
        </p:txBody>
      </p:sp>
    </p:spTree>
    <p:extLst>
      <p:ext uri="{BB962C8B-B14F-4D97-AF65-F5344CB8AC3E}">
        <p14:creationId xmlns:p14="http://schemas.microsoft.com/office/powerpoint/2010/main" val="234572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easy to imagine how constant full-page reloads can hurt the user experience.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You’ll never find this problem in SPAs. JavaScript, CSS, and HTML are only loaded once throughout the lifespan of the application. After the initial load, the server only sends you the new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decreases the server-client traffic and makes the app feel “snappier”.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the traditional applications, the server has to generate complete pages for thousands of users. But with SPAs, the rendering is done on the client-side. This means the server responds much faster to user requests.</a:t>
            </a:r>
          </a:p>
          <a:p>
            <a:r>
              <a:rPr lang="en-US" sz="1200" b="0" i="0" kern="1200" dirty="0">
                <a:solidFill>
                  <a:schemeClr val="tx1"/>
                </a:solidFill>
                <a:effectLst/>
                <a:latin typeface="+mn-lt"/>
                <a:ea typeface="+mn-ea"/>
                <a:cs typeface="+mn-cs"/>
              </a:rPr>
              <a:t>So as long as you don’t use horribly outdated hardware, SPAs are much faster and responsive than traditional web applications.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makes them the ideal candidate for porting old desktop apps and enterprise-grade solutions to the web without altering their UI and workflow.</a:t>
            </a:r>
          </a:p>
          <a:p>
            <a:endParaRPr lang="en-IN" dirty="0"/>
          </a:p>
        </p:txBody>
      </p:sp>
      <p:sp>
        <p:nvSpPr>
          <p:cNvPr id="4" name="Slide Number Placeholder 3"/>
          <p:cNvSpPr>
            <a:spLocks noGrp="1"/>
          </p:cNvSpPr>
          <p:nvPr>
            <p:ph type="sldNum" sz="quarter" idx="5"/>
          </p:nvPr>
        </p:nvSpPr>
        <p:spPr/>
        <p:txBody>
          <a:bodyPr/>
          <a:lstStyle/>
          <a:p>
            <a:fld id="{007823DA-5CAF-40B2-9816-20343873C60D}" type="slidenum">
              <a:rPr lang="en-US" smtClean="0"/>
              <a:t>9</a:t>
            </a:fld>
            <a:endParaRPr lang="en-US"/>
          </a:p>
        </p:txBody>
      </p:sp>
    </p:spTree>
    <p:extLst>
      <p:ext uri="{BB962C8B-B14F-4D97-AF65-F5344CB8AC3E}">
        <p14:creationId xmlns:p14="http://schemas.microsoft.com/office/powerpoint/2010/main" val="35153052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8B290DA-BF60-410F-B81D-0D72182222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06429"/>
            <a:ext cx="4949482" cy="6959047"/>
          </a:xfrm>
          <a:prstGeom prst="rect">
            <a:avLst/>
          </a:prstGeom>
        </p:spPr>
      </p:pic>
      <p:pic>
        <p:nvPicPr>
          <p:cNvPr id="5" name="Picture 4">
            <a:extLst>
              <a:ext uri="{FF2B5EF4-FFF2-40B4-BE49-F238E27FC236}">
                <a16:creationId xmlns:a16="http://schemas.microsoft.com/office/drawing/2014/main" id="{EAD5E05B-0CCB-4B27-A1D3-ACDF377161D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85988" y="5759030"/>
            <a:ext cx="2544350" cy="545218"/>
          </a:xfrm>
          <a:prstGeom prst="rect">
            <a:avLst/>
          </a:prstGeom>
        </p:spPr>
      </p:pic>
      <p:sp>
        <p:nvSpPr>
          <p:cNvPr id="6" name="TextBox 5">
            <a:extLst>
              <a:ext uri="{FF2B5EF4-FFF2-40B4-BE49-F238E27FC236}">
                <a16:creationId xmlns:a16="http://schemas.microsoft.com/office/drawing/2014/main" id="{AC74FE43-0886-4D67-97EF-D66C62C95E2F}"/>
              </a:ext>
            </a:extLst>
          </p:cNvPr>
          <p:cNvSpPr txBox="1"/>
          <p:nvPr userDrawn="1"/>
        </p:nvSpPr>
        <p:spPr>
          <a:xfrm>
            <a:off x="9192041" y="6345738"/>
            <a:ext cx="2737977" cy="307777"/>
          </a:xfrm>
          <a:prstGeom prst="rect">
            <a:avLst/>
          </a:prstGeom>
          <a:noFill/>
        </p:spPr>
        <p:txBody>
          <a:bodyPr wrap="square" rtlCol="0">
            <a:spAutoFit/>
          </a:bodyPr>
          <a:lstStyle/>
          <a:p>
            <a:pPr algn="just"/>
            <a:r>
              <a:rPr lang="en-US" sz="1400">
                <a:solidFill>
                  <a:schemeClr val="tx1">
                    <a:lumMod val="65000"/>
                    <a:lumOff val="35000"/>
                  </a:schemeClr>
                </a:solidFill>
              </a:rPr>
              <a:t>Pivotal Insights | Focused Solutions</a:t>
            </a:r>
          </a:p>
        </p:txBody>
      </p:sp>
      <p:sp>
        <p:nvSpPr>
          <p:cNvPr id="8" name="Text Placeholder 7">
            <a:extLst>
              <a:ext uri="{FF2B5EF4-FFF2-40B4-BE49-F238E27FC236}">
                <a16:creationId xmlns:a16="http://schemas.microsoft.com/office/drawing/2014/main" id="{55DC47D9-FE98-4FB4-972C-6DB1F2342C59}"/>
              </a:ext>
            </a:extLst>
          </p:cNvPr>
          <p:cNvSpPr>
            <a:spLocks noGrp="1"/>
          </p:cNvSpPr>
          <p:nvPr>
            <p:ph type="body" sz="quarter" idx="10" hasCustomPrompt="1"/>
          </p:nvPr>
        </p:nvSpPr>
        <p:spPr>
          <a:xfrm>
            <a:off x="2584175" y="3167021"/>
            <a:ext cx="9246164" cy="523958"/>
          </a:xfrm>
          <a:prstGeom prst="rect">
            <a:avLst/>
          </a:prstGeom>
        </p:spPr>
        <p:txBody>
          <a:bodyPr/>
          <a:lstStyle>
            <a:lvl1pPr marL="0" indent="0" algn="r">
              <a:buNone/>
              <a:defRPr sz="3600">
                <a:solidFill>
                  <a:srgbClr val="2B4471"/>
                </a:solidFill>
                <a:latin typeface="Futura Medium" panose="020B0602020204020303"/>
              </a:defRPr>
            </a:lvl1pPr>
            <a:lvl2pPr marL="457200" indent="0">
              <a:buNone/>
              <a:defRPr/>
            </a:lvl2pPr>
            <a:lvl3pPr marL="914400" indent="0">
              <a:buNone/>
              <a:defRPr/>
            </a:lvl3pPr>
            <a:lvl4pPr marL="1371600" indent="0">
              <a:buNone/>
              <a:defRPr/>
            </a:lvl4pPr>
            <a:lvl5pPr marL="1828800" indent="0">
              <a:buNone/>
              <a:defRPr/>
            </a:lvl5pPr>
          </a:lstStyle>
          <a:p>
            <a:pPr lvl="0"/>
            <a:r>
              <a:rPr lang="en-IN"/>
              <a:t>Title </a:t>
            </a:r>
          </a:p>
        </p:txBody>
      </p:sp>
      <p:sp>
        <p:nvSpPr>
          <p:cNvPr id="9" name="Text Placeholder 7">
            <a:extLst>
              <a:ext uri="{FF2B5EF4-FFF2-40B4-BE49-F238E27FC236}">
                <a16:creationId xmlns:a16="http://schemas.microsoft.com/office/drawing/2014/main" id="{2F8BBB07-457B-4F11-BB08-270EAD24CE88}"/>
              </a:ext>
            </a:extLst>
          </p:cNvPr>
          <p:cNvSpPr>
            <a:spLocks noGrp="1"/>
          </p:cNvSpPr>
          <p:nvPr>
            <p:ph type="body" sz="quarter" idx="11" hasCustomPrompt="1"/>
          </p:nvPr>
        </p:nvSpPr>
        <p:spPr>
          <a:xfrm>
            <a:off x="10432026" y="3724281"/>
            <a:ext cx="1398312" cy="523958"/>
          </a:xfrm>
          <a:prstGeom prst="rect">
            <a:avLst/>
          </a:prstGeom>
        </p:spPr>
        <p:txBody>
          <a:bodyPr/>
          <a:lstStyle>
            <a:lvl1pPr marL="0" indent="0" algn="r">
              <a:buNone/>
              <a:defRPr sz="1200">
                <a:solidFill>
                  <a:schemeClr val="tx1">
                    <a:lumMod val="75000"/>
                    <a:lumOff val="25000"/>
                  </a:schemeClr>
                </a:solidFill>
                <a:latin typeface="Futura Medium" panose="020B0602020204020303"/>
              </a:defRPr>
            </a:lvl1pPr>
            <a:lvl2pPr marL="457200" indent="0">
              <a:buNone/>
              <a:defRPr/>
            </a:lvl2pPr>
            <a:lvl3pPr marL="914400" indent="0">
              <a:buNone/>
              <a:defRPr/>
            </a:lvl3pPr>
            <a:lvl4pPr marL="1371600" indent="0">
              <a:buNone/>
              <a:defRPr/>
            </a:lvl4pPr>
            <a:lvl5pPr marL="1828800" indent="0">
              <a:buNone/>
              <a:defRPr/>
            </a:lvl5pPr>
          </a:lstStyle>
          <a:p>
            <a:pPr lvl="0"/>
            <a:r>
              <a:rPr lang="en-IN"/>
              <a:t>mm/</a:t>
            </a:r>
            <a:r>
              <a:rPr lang="en-IN" err="1"/>
              <a:t>dd</a:t>
            </a:r>
            <a:r>
              <a:rPr lang="en-IN"/>
              <a:t>/</a:t>
            </a:r>
            <a:r>
              <a:rPr lang="en-IN" err="1"/>
              <a:t>yyyy</a:t>
            </a:r>
            <a:endParaRPr lang="en-IN"/>
          </a:p>
        </p:txBody>
      </p:sp>
      <p:sp>
        <p:nvSpPr>
          <p:cNvPr id="7" name="Picture Placeholder 6">
            <a:extLst>
              <a:ext uri="{FF2B5EF4-FFF2-40B4-BE49-F238E27FC236}">
                <a16:creationId xmlns:a16="http://schemas.microsoft.com/office/drawing/2014/main" id="{218C9B4C-D149-4438-9136-33C174826969}"/>
              </a:ext>
            </a:extLst>
          </p:cNvPr>
          <p:cNvSpPr>
            <a:spLocks noGrp="1"/>
          </p:cNvSpPr>
          <p:nvPr>
            <p:ph type="pic" sz="quarter" idx="13"/>
          </p:nvPr>
        </p:nvSpPr>
        <p:spPr>
          <a:xfrm>
            <a:off x="1182405" y="194697"/>
            <a:ext cx="3088581" cy="989012"/>
          </a:xfrm>
          <a:prstGeom prst="rect">
            <a:avLst/>
          </a:prstGeom>
        </p:spPr>
        <p:txBody>
          <a:bodyPr/>
          <a:lstStyle>
            <a:lvl1pPr marL="0" indent="0">
              <a:buNone/>
              <a:defRPr/>
            </a:lvl1pPr>
          </a:lstStyle>
          <a:p>
            <a:endParaRPr lang="en-IN"/>
          </a:p>
        </p:txBody>
      </p:sp>
    </p:spTree>
    <p:extLst>
      <p:ext uri="{BB962C8B-B14F-4D97-AF65-F5344CB8AC3E}">
        <p14:creationId xmlns:p14="http://schemas.microsoft.com/office/powerpoint/2010/main" val="4162597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1E45BD-F0EE-430F-BC03-1F2CEBAF3B7D}"/>
              </a:ext>
            </a:extLst>
          </p:cNvPr>
          <p:cNvSpPr/>
          <p:nvPr userDrawn="1"/>
        </p:nvSpPr>
        <p:spPr>
          <a:xfrm>
            <a:off x="0" y="0"/>
            <a:ext cx="12192000" cy="6858000"/>
          </a:xfrm>
          <a:prstGeom prst="rect">
            <a:avLst/>
          </a:prstGeom>
          <a:solidFill>
            <a:srgbClr val="0C2E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descr="A screen shot of an open computer&#10;&#10;Description generated with high confidence">
            <a:extLst>
              <a:ext uri="{FF2B5EF4-FFF2-40B4-BE49-F238E27FC236}">
                <a16:creationId xmlns:a16="http://schemas.microsoft.com/office/drawing/2014/main" id="{B3AC3F77-E68F-40B2-A17D-18C76898349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49244" y="0"/>
            <a:ext cx="10287000" cy="6858000"/>
          </a:xfrm>
          <a:prstGeom prst="rect">
            <a:avLst/>
          </a:prstGeom>
        </p:spPr>
      </p:pic>
      <p:sp>
        <p:nvSpPr>
          <p:cNvPr id="3" name="Text Placeholder 2">
            <a:extLst>
              <a:ext uri="{FF2B5EF4-FFF2-40B4-BE49-F238E27FC236}">
                <a16:creationId xmlns:a16="http://schemas.microsoft.com/office/drawing/2014/main" id="{C2F5174A-3DAD-4D53-B5CE-F2F978568AE2}"/>
              </a:ext>
            </a:extLst>
          </p:cNvPr>
          <p:cNvSpPr>
            <a:spLocks noGrp="1"/>
          </p:cNvSpPr>
          <p:nvPr>
            <p:ph type="body" sz="quarter" idx="10"/>
          </p:nvPr>
        </p:nvSpPr>
        <p:spPr>
          <a:xfrm>
            <a:off x="750855" y="2786063"/>
            <a:ext cx="5505450" cy="1285875"/>
          </a:xfrm>
          <a:ln>
            <a:noFill/>
          </a:ln>
        </p:spPr>
        <p:txBody>
          <a:bodyPr anchor="ctr"/>
          <a:lstStyle>
            <a:lvl1pPr marL="0" indent="0">
              <a:buNone/>
              <a:defRPr sz="2800">
                <a:solidFill>
                  <a:schemeClr val="bg1"/>
                </a:solidFill>
                <a:latin typeface="Futura LT Book"/>
              </a:defRPr>
            </a:lvl1pPr>
            <a:lvl2pPr>
              <a:defRPr/>
            </a:lvl2pPr>
            <a:lvl3pPr>
              <a:defRPr/>
            </a:lvl3pPr>
            <a:lvl4pPr>
              <a:defRPr/>
            </a:lvl4pPr>
            <a:lvl5pPr>
              <a:defRPr/>
            </a:lvl5pPr>
          </a:lstStyle>
          <a:p>
            <a:pPr lvl="0"/>
            <a:r>
              <a:rPr lang="en-US"/>
              <a:t>&lt;Section Break Title&gt;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ection Brea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5D29AB-7A66-495F-B842-94C47A50CB3C}"/>
              </a:ext>
            </a:extLst>
          </p:cNvPr>
          <p:cNvPicPr>
            <a:picLocks noChangeAspect="1"/>
          </p:cNvPicPr>
          <p:nvPr userDrawn="1"/>
        </p:nvPicPr>
        <p:blipFill>
          <a:blip r:embed="rId2"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3160" y="0"/>
            <a:ext cx="12205159" cy="6855558"/>
          </a:xfrm>
          <a:prstGeom prst="rect">
            <a:avLst/>
          </a:prstGeom>
          <a:solidFill>
            <a:schemeClr val="tx2">
              <a:lumMod val="75000"/>
            </a:schemeClr>
          </a:solidFill>
        </p:spPr>
      </p:pic>
      <p:sp>
        <p:nvSpPr>
          <p:cNvPr id="8" name="Rectangle 7">
            <a:extLst>
              <a:ext uri="{FF2B5EF4-FFF2-40B4-BE49-F238E27FC236}">
                <a16:creationId xmlns:a16="http://schemas.microsoft.com/office/drawing/2014/main" id="{779AED5C-93D4-4F73-84EC-394AAC1EDC12}"/>
              </a:ext>
            </a:extLst>
          </p:cNvPr>
          <p:cNvSpPr/>
          <p:nvPr userDrawn="1"/>
        </p:nvSpPr>
        <p:spPr>
          <a:xfrm>
            <a:off x="-6534" y="0"/>
            <a:ext cx="12198531" cy="6855558"/>
          </a:xfrm>
          <a:prstGeom prst="rect">
            <a:avLst/>
          </a:prstGeom>
          <a:solidFill>
            <a:srgbClr val="0C2E6B">
              <a:alpha val="7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 Placeholder 2">
            <a:extLst>
              <a:ext uri="{FF2B5EF4-FFF2-40B4-BE49-F238E27FC236}">
                <a16:creationId xmlns:a16="http://schemas.microsoft.com/office/drawing/2014/main" id="{69E326D4-84AE-4338-AD8B-9332E4976FC9}"/>
              </a:ext>
            </a:extLst>
          </p:cNvPr>
          <p:cNvSpPr>
            <a:spLocks noGrp="1"/>
          </p:cNvSpPr>
          <p:nvPr>
            <p:ph type="body" sz="quarter" idx="11"/>
          </p:nvPr>
        </p:nvSpPr>
        <p:spPr>
          <a:xfrm>
            <a:off x="520562" y="2735882"/>
            <a:ext cx="5505450" cy="1285875"/>
          </a:xfrm>
          <a:ln>
            <a:noFill/>
          </a:ln>
        </p:spPr>
        <p:txBody>
          <a:bodyPr anchor="ctr"/>
          <a:lstStyle>
            <a:lvl1pPr marL="0" indent="0">
              <a:buNone/>
              <a:defRPr sz="2800">
                <a:solidFill>
                  <a:schemeClr val="bg1"/>
                </a:solidFill>
                <a:latin typeface="Futura LT Book"/>
              </a:defRPr>
            </a:lvl1pPr>
            <a:lvl2pPr>
              <a:defRPr/>
            </a:lvl2pPr>
            <a:lvl3pPr>
              <a:defRPr/>
            </a:lvl3pPr>
            <a:lvl4pPr>
              <a:defRPr/>
            </a:lvl4pPr>
            <a:lvl5pPr>
              <a:defRPr/>
            </a:lvl5pPr>
          </a:lstStyle>
          <a:p>
            <a:pPr lvl="0"/>
            <a:r>
              <a:rPr lang="en-US"/>
              <a:t>&lt;Section Break Title&gt;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bg1">
            <a:lumMod val="95000"/>
          </a:schemeClr>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9E54AEE-7823-4FF6-979E-F81B2D82B934}"/>
              </a:ext>
            </a:extLst>
          </p:cNvPr>
          <p:cNvGrpSpPr/>
          <p:nvPr userDrawn="1"/>
        </p:nvGrpSpPr>
        <p:grpSpPr>
          <a:xfrm>
            <a:off x="6089904" y="0"/>
            <a:ext cx="6102096" cy="2231136"/>
            <a:chOff x="6089904" y="0"/>
            <a:chExt cx="6102096" cy="2231136"/>
          </a:xfrm>
        </p:grpSpPr>
        <p:sp>
          <p:nvSpPr>
            <p:cNvPr id="20" name="Rectangle 19">
              <a:extLst>
                <a:ext uri="{FF2B5EF4-FFF2-40B4-BE49-F238E27FC236}">
                  <a16:creationId xmlns:a16="http://schemas.microsoft.com/office/drawing/2014/main" id="{29AD90EF-C8F1-4C6F-8CB4-9B897275C426}"/>
                </a:ext>
              </a:extLst>
            </p:cNvPr>
            <p:cNvSpPr/>
            <p:nvPr userDrawn="1"/>
          </p:nvSpPr>
          <p:spPr>
            <a:xfrm>
              <a:off x="6089904" y="0"/>
              <a:ext cx="6102096" cy="2231136"/>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descr="A person standing in front of a mountain&#10;&#10;Description generated with very high confidence">
              <a:extLst>
                <a:ext uri="{FF2B5EF4-FFF2-40B4-BE49-F238E27FC236}">
                  <a16:creationId xmlns:a16="http://schemas.microsoft.com/office/drawing/2014/main" id="{235E0720-2E50-4934-B614-7037B28D12A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89904" y="0"/>
              <a:ext cx="6102096" cy="2231136"/>
            </a:xfrm>
            <a:prstGeom prst="rect">
              <a:avLst/>
            </a:prstGeom>
          </p:spPr>
        </p:pic>
      </p:grpSp>
      <p:grpSp>
        <p:nvGrpSpPr>
          <p:cNvPr id="22" name="Group 21">
            <a:extLst>
              <a:ext uri="{FF2B5EF4-FFF2-40B4-BE49-F238E27FC236}">
                <a16:creationId xmlns:a16="http://schemas.microsoft.com/office/drawing/2014/main" id="{EA56C29D-E7F4-42E9-9546-D6AD21E2A720}"/>
              </a:ext>
            </a:extLst>
          </p:cNvPr>
          <p:cNvGrpSpPr/>
          <p:nvPr userDrawn="1"/>
        </p:nvGrpSpPr>
        <p:grpSpPr>
          <a:xfrm>
            <a:off x="6089902" y="4626864"/>
            <a:ext cx="6102098" cy="2232282"/>
            <a:chOff x="6089902" y="4626864"/>
            <a:chExt cx="6102098" cy="2232282"/>
          </a:xfrm>
        </p:grpSpPr>
        <p:sp>
          <p:nvSpPr>
            <p:cNvPr id="23" name="Rectangle 22">
              <a:extLst>
                <a:ext uri="{FF2B5EF4-FFF2-40B4-BE49-F238E27FC236}">
                  <a16:creationId xmlns:a16="http://schemas.microsoft.com/office/drawing/2014/main" id="{674A3E59-527B-47F0-89BC-E19B9679434D}"/>
                </a:ext>
              </a:extLst>
            </p:cNvPr>
            <p:cNvSpPr/>
            <p:nvPr/>
          </p:nvSpPr>
          <p:spPr>
            <a:xfrm>
              <a:off x="6089904" y="4626864"/>
              <a:ext cx="6102096" cy="2231136"/>
            </a:xfrm>
            <a:prstGeom prst="rect">
              <a:avLst/>
            </a:prstGeom>
            <a:solidFill>
              <a:srgbClr val="2A39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4" name="Picture 23" descr="A person using a computer&#10;&#10;Description generated with very high confidence">
              <a:extLst>
                <a:ext uri="{FF2B5EF4-FFF2-40B4-BE49-F238E27FC236}">
                  <a16:creationId xmlns:a16="http://schemas.microsoft.com/office/drawing/2014/main" id="{B2C519B7-43FE-4CFC-9C35-6D4E5D8E7B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9902" y="4626864"/>
              <a:ext cx="6102098" cy="2232282"/>
            </a:xfrm>
            <a:prstGeom prst="rect">
              <a:avLst/>
            </a:prstGeom>
          </p:spPr>
        </p:pic>
      </p:grpSp>
      <p:grpSp>
        <p:nvGrpSpPr>
          <p:cNvPr id="25" name="Group 24">
            <a:extLst>
              <a:ext uri="{FF2B5EF4-FFF2-40B4-BE49-F238E27FC236}">
                <a16:creationId xmlns:a16="http://schemas.microsoft.com/office/drawing/2014/main" id="{2B5A7A98-5E71-4B48-A875-240ED0B28108}"/>
              </a:ext>
            </a:extLst>
          </p:cNvPr>
          <p:cNvGrpSpPr/>
          <p:nvPr userDrawn="1"/>
        </p:nvGrpSpPr>
        <p:grpSpPr>
          <a:xfrm>
            <a:off x="6089900" y="2312859"/>
            <a:ext cx="6102100" cy="2232283"/>
            <a:chOff x="6089900" y="2312859"/>
            <a:chExt cx="6102100" cy="2232283"/>
          </a:xfrm>
        </p:grpSpPr>
        <p:sp>
          <p:nvSpPr>
            <p:cNvPr id="26" name="Rectangle 25">
              <a:extLst>
                <a:ext uri="{FF2B5EF4-FFF2-40B4-BE49-F238E27FC236}">
                  <a16:creationId xmlns:a16="http://schemas.microsoft.com/office/drawing/2014/main" id="{BE9C995F-9A26-40AD-AE08-57A1C2006982}"/>
                </a:ext>
              </a:extLst>
            </p:cNvPr>
            <p:cNvSpPr/>
            <p:nvPr/>
          </p:nvSpPr>
          <p:spPr>
            <a:xfrm>
              <a:off x="6089904" y="2313432"/>
              <a:ext cx="6102096" cy="2231136"/>
            </a:xfrm>
            <a:prstGeom prst="rect">
              <a:avLst/>
            </a:prstGeom>
            <a:solidFill>
              <a:srgbClr val="1E5C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7" name="Picture 26" descr="The roof of a building&#10;&#10;Description generated with very high confidence">
              <a:extLst>
                <a:ext uri="{FF2B5EF4-FFF2-40B4-BE49-F238E27FC236}">
                  <a16:creationId xmlns:a16="http://schemas.microsoft.com/office/drawing/2014/main" id="{3DD2810E-CC2E-4F36-B796-295F3C8154B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89900" y="2312859"/>
              <a:ext cx="6102099" cy="2232283"/>
            </a:xfrm>
            <a:prstGeom prst="rect">
              <a:avLst/>
            </a:prstGeom>
          </p:spPr>
        </p:pic>
      </p:grpSp>
      <p:sp>
        <p:nvSpPr>
          <p:cNvPr id="7" name="TextBox 6">
            <a:extLst>
              <a:ext uri="{FF2B5EF4-FFF2-40B4-BE49-F238E27FC236}">
                <a16:creationId xmlns:a16="http://schemas.microsoft.com/office/drawing/2014/main" id="{1A0F41A8-1941-4231-8578-4DF647680DEC}"/>
              </a:ext>
            </a:extLst>
          </p:cNvPr>
          <p:cNvSpPr txBox="1"/>
          <p:nvPr userDrawn="1"/>
        </p:nvSpPr>
        <p:spPr>
          <a:xfrm>
            <a:off x="11697268" y="6497096"/>
            <a:ext cx="414068" cy="261610"/>
          </a:xfrm>
          <a:prstGeom prst="rect">
            <a:avLst/>
          </a:prstGeom>
          <a:noFill/>
        </p:spPr>
        <p:txBody>
          <a:bodyPr wrap="square" rtlCol="0">
            <a:spAutoFit/>
          </a:bodyPr>
          <a:lstStyle/>
          <a:p>
            <a:fld id="{B4607809-5168-4C4D-96E1-F53701CECE7A}" type="slidenum">
              <a:rPr lang="en-GB" sz="1100" smtClean="0">
                <a:solidFill>
                  <a:prstClr val="white">
                    <a:lumMod val="85000"/>
                  </a:prstClr>
                </a:solidFill>
              </a:rPr>
              <a:pPr/>
              <a:t>‹#›</a:t>
            </a:fld>
            <a:endParaRPr lang="en-GB" sz="1100">
              <a:solidFill>
                <a:prstClr val="white">
                  <a:lumMod val="85000"/>
                </a:prstClr>
              </a:solidFill>
            </a:endParaRPr>
          </a:p>
        </p:txBody>
      </p:sp>
      <p:pic>
        <p:nvPicPr>
          <p:cNvPr id="14" name="Picture 13">
            <a:extLst>
              <a:ext uri="{FF2B5EF4-FFF2-40B4-BE49-F238E27FC236}">
                <a16:creationId xmlns:a16="http://schemas.microsoft.com/office/drawing/2014/main" id="{E4C78805-3DE2-40DE-9C54-06B4ABC1175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0" y="6463935"/>
            <a:ext cx="407935" cy="26161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bg1"/>
        </a:solidFill>
        <a:effectLst/>
      </p:bgPr>
    </p:bg>
    <p:spTree>
      <p:nvGrpSpPr>
        <p:cNvPr id="1" name=""/>
        <p:cNvGrpSpPr/>
        <p:nvPr/>
      </p:nvGrpSpPr>
      <p:grpSpPr>
        <a:xfrm>
          <a:off x="0" y="0"/>
          <a:ext cx="0" cy="0"/>
          <a:chOff x="0" y="0"/>
          <a:chExt cx="0" cy="0"/>
        </a:xfrm>
      </p:grpSpPr>
      <p:pic>
        <p:nvPicPr>
          <p:cNvPr id="6" name="Picture 5" descr="A tall building in a city&#10;&#10;Description generated with very high confidence">
            <a:extLst>
              <a:ext uri="{FF2B5EF4-FFF2-40B4-BE49-F238E27FC236}">
                <a16:creationId xmlns:a16="http://schemas.microsoft.com/office/drawing/2014/main" id="{0CEED6AF-2E54-4170-B730-E53D583750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25944" y="0"/>
            <a:ext cx="6166055" cy="6858000"/>
          </a:xfrm>
          <a:prstGeom prst="rect">
            <a:avLst/>
          </a:prstGeom>
        </p:spPr>
      </p:pic>
      <p:sp>
        <p:nvSpPr>
          <p:cNvPr id="2" name="Rectangle 1">
            <a:extLst>
              <a:ext uri="{FF2B5EF4-FFF2-40B4-BE49-F238E27FC236}">
                <a16:creationId xmlns:a16="http://schemas.microsoft.com/office/drawing/2014/main" id="{68F1B622-42BA-4119-92F1-800B274DC173}"/>
              </a:ext>
            </a:extLst>
          </p:cNvPr>
          <p:cNvSpPr/>
          <p:nvPr userDrawn="1"/>
        </p:nvSpPr>
        <p:spPr>
          <a:xfrm>
            <a:off x="6094104" y="-2"/>
            <a:ext cx="6097895" cy="685800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a:extLst>
              <a:ext uri="{FF2B5EF4-FFF2-40B4-BE49-F238E27FC236}">
                <a16:creationId xmlns:a16="http://schemas.microsoft.com/office/drawing/2014/main" id="{33FB70F8-448E-4460-8C12-E62A50D673E8}"/>
              </a:ext>
            </a:extLst>
          </p:cNvPr>
          <p:cNvSpPr/>
          <p:nvPr userDrawn="1"/>
        </p:nvSpPr>
        <p:spPr>
          <a:xfrm>
            <a:off x="-3638" y="0"/>
            <a:ext cx="6097895" cy="6858000"/>
          </a:xfrm>
          <a:prstGeom prst="rect">
            <a:avLst/>
          </a:prstGeom>
          <a:gradFill flip="none" rotWithShape="1">
            <a:gsLst>
              <a:gs pos="50000">
                <a:srgbClr val="5D7BB1"/>
              </a:gs>
              <a:gs pos="0">
                <a:schemeClr val="accent1">
                  <a:lumMod val="67000"/>
                </a:schemeClr>
              </a:gs>
              <a:gs pos="100000">
                <a:schemeClr val="accent1">
                  <a:lumMod val="60000"/>
                  <a:lumOff val="40000"/>
                </a:schemeClr>
              </a:gs>
            </a:gsLst>
            <a:lin ang="180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a:extLst>
              <a:ext uri="{FF2B5EF4-FFF2-40B4-BE49-F238E27FC236}">
                <a16:creationId xmlns:a16="http://schemas.microsoft.com/office/drawing/2014/main" id="{4BDD8DEA-8BFB-456A-A8A2-D990BEF23D2F}"/>
              </a:ext>
            </a:extLst>
          </p:cNvPr>
          <p:cNvSpPr/>
          <p:nvPr userDrawn="1"/>
        </p:nvSpPr>
        <p:spPr>
          <a:xfrm>
            <a:off x="6095365" y="594493"/>
            <a:ext cx="5705856" cy="5669014"/>
          </a:xfrm>
          <a:prstGeom prst="rect">
            <a:avLst/>
          </a:prstGeom>
          <a:solidFill>
            <a:schemeClr val="tx1">
              <a:lumMod val="85000"/>
              <a:lumOff val="1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DE865DC5-9363-472A-B80C-4AAA84DD5B52}"/>
              </a:ext>
            </a:extLst>
          </p:cNvPr>
          <p:cNvSpPr/>
          <p:nvPr userDrawn="1"/>
        </p:nvSpPr>
        <p:spPr>
          <a:xfrm rot="5400000" flipH="1">
            <a:off x="7750670" y="5193804"/>
            <a:ext cx="18288" cy="1371600"/>
          </a:xfrm>
          <a:prstGeom prst="rect">
            <a:avLst/>
          </a:prstGeom>
          <a:solidFill>
            <a:schemeClr val="tx1">
              <a:lumMod val="65000"/>
              <a:lumOff val="3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a:extLst>
              <a:ext uri="{FF2B5EF4-FFF2-40B4-BE49-F238E27FC236}">
                <a16:creationId xmlns:a16="http://schemas.microsoft.com/office/drawing/2014/main" id="{F3A70444-4FA1-4520-A318-D10609690CA4}"/>
              </a:ext>
            </a:extLst>
          </p:cNvPr>
          <p:cNvSpPr/>
          <p:nvPr userDrawn="1"/>
        </p:nvSpPr>
        <p:spPr>
          <a:xfrm>
            <a:off x="388936" y="594493"/>
            <a:ext cx="5705322" cy="566901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a:extLst>
              <a:ext uri="{FF2B5EF4-FFF2-40B4-BE49-F238E27FC236}">
                <a16:creationId xmlns:a16="http://schemas.microsoft.com/office/drawing/2014/main" id="{796D97C0-8623-43B4-9D8A-1BE28605ADDF}"/>
              </a:ext>
            </a:extLst>
          </p:cNvPr>
          <p:cNvSpPr/>
          <p:nvPr userDrawn="1"/>
        </p:nvSpPr>
        <p:spPr>
          <a:xfrm>
            <a:off x="6036564" y="1600200"/>
            <a:ext cx="118872" cy="3657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2" name="Picture 11">
            <a:extLst>
              <a:ext uri="{FF2B5EF4-FFF2-40B4-BE49-F238E27FC236}">
                <a16:creationId xmlns:a16="http://schemas.microsoft.com/office/drawing/2014/main" id="{9270522D-2B0D-40F0-AB53-CD99925657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4142" y="6441704"/>
            <a:ext cx="241087" cy="231443"/>
          </a:xfrm>
          <a:prstGeom prst="rect">
            <a:avLst/>
          </a:prstGeom>
        </p:spPr>
      </p:pic>
      <p:sp>
        <p:nvSpPr>
          <p:cNvPr id="15" name="TextBox 14">
            <a:extLst>
              <a:ext uri="{FF2B5EF4-FFF2-40B4-BE49-F238E27FC236}">
                <a16:creationId xmlns:a16="http://schemas.microsoft.com/office/drawing/2014/main" id="{E6C60164-E6C3-4BA3-AFB3-B0FEF1E94046}"/>
              </a:ext>
            </a:extLst>
          </p:cNvPr>
          <p:cNvSpPr txBox="1"/>
          <p:nvPr userDrawn="1"/>
        </p:nvSpPr>
        <p:spPr>
          <a:xfrm>
            <a:off x="11464504" y="6430592"/>
            <a:ext cx="414068" cy="261610"/>
          </a:xfrm>
          <a:prstGeom prst="rect">
            <a:avLst/>
          </a:prstGeom>
          <a:noFill/>
        </p:spPr>
        <p:txBody>
          <a:bodyPr wrap="square" rtlCol="0">
            <a:spAutoFit/>
          </a:bodyPr>
          <a:lstStyle/>
          <a:p>
            <a:fld id="{B4607809-5168-4C4D-96E1-F53701CECE7A}" type="slidenum">
              <a:rPr lang="en-GB" sz="1100" smtClean="0">
                <a:solidFill>
                  <a:prstClr val="white"/>
                </a:solidFill>
              </a:rPr>
              <a:pPr/>
              <a:t>‹#›</a:t>
            </a:fld>
            <a:endParaRPr lang="en-GB" sz="1100">
              <a:solidFill>
                <a:prstClr val="white"/>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6" name="Picture 5" descr="A picture containing sky, outdoor&#10;&#10;Description generated with very high confidence">
            <a:extLst>
              <a:ext uri="{FF2B5EF4-FFF2-40B4-BE49-F238E27FC236}">
                <a16:creationId xmlns:a16="http://schemas.microsoft.com/office/drawing/2014/main" id="{16DD25A5-6060-45A0-A650-6859DCC0052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15A66F-B14A-42B8-B16E-958FA12A2B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199" y="6441704"/>
            <a:ext cx="241087" cy="231443"/>
          </a:xfrm>
          <a:prstGeom prst="rect">
            <a:avLst/>
          </a:prstGeom>
        </p:spPr>
      </p:pic>
      <p:sp>
        <p:nvSpPr>
          <p:cNvPr id="4" name="TextBox 3">
            <a:extLst>
              <a:ext uri="{FF2B5EF4-FFF2-40B4-BE49-F238E27FC236}">
                <a16:creationId xmlns:a16="http://schemas.microsoft.com/office/drawing/2014/main" id="{EBC843BB-CCA1-4748-8249-CF23C4685B5A}"/>
              </a:ext>
            </a:extLst>
          </p:cNvPr>
          <p:cNvSpPr txBox="1"/>
          <p:nvPr userDrawn="1"/>
        </p:nvSpPr>
        <p:spPr>
          <a:xfrm>
            <a:off x="11630764" y="6430592"/>
            <a:ext cx="414068" cy="261610"/>
          </a:xfrm>
          <a:prstGeom prst="rect">
            <a:avLst/>
          </a:prstGeom>
          <a:noFill/>
        </p:spPr>
        <p:txBody>
          <a:bodyPr wrap="square" rtlCol="0">
            <a:spAutoFit/>
          </a:bodyPr>
          <a:lstStyle/>
          <a:p>
            <a:fld id="{B4607809-5168-4C4D-96E1-F53701CECE7A}" type="slidenum">
              <a:rPr lang="en-GB" sz="1100" smtClean="0">
                <a:solidFill>
                  <a:schemeClr val="bg2">
                    <a:lumMod val="50000"/>
                  </a:schemeClr>
                </a:solidFill>
              </a:rPr>
              <a:t>‹#›</a:t>
            </a:fld>
            <a:endParaRPr lang="en-GB" sz="1100">
              <a:solidFill>
                <a:schemeClr val="bg2">
                  <a:lumMod val="50000"/>
                </a:schemeClr>
              </a:solidFill>
            </a:endParaRPr>
          </a:p>
        </p:txBody>
      </p:sp>
      <p:pic>
        <p:nvPicPr>
          <p:cNvPr id="7" name="Graphic 6">
            <a:extLst>
              <a:ext uri="{FF2B5EF4-FFF2-40B4-BE49-F238E27FC236}">
                <a16:creationId xmlns:a16="http://schemas.microsoft.com/office/drawing/2014/main" id="{AB2763D4-DFC1-4E4D-AF74-1FAD5B23268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7261412" y="-74481"/>
            <a:ext cx="4930588" cy="6932481"/>
          </a:xfrm>
          <a:prstGeom prst="rect">
            <a:avLst/>
          </a:prstGeom>
        </p:spPr>
      </p:pic>
      <p:sp>
        <p:nvSpPr>
          <p:cNvPr id="5" name="TextBox 4">
            <a:extLst>
              <a:ext uri="{FF2B5EF4-FFF2-40B4-BE49-F238E27FC236}">
                <a16:creationId xmlns:a16="http://schemas.microsoft.com/office/drawing/2014/main" id="{F89ECC69-93BF-4CF0-977B-A48C6CAF8A76}"/>
              </a:ext>
            </a:extLst>
          </p:cNvPr>
          <p:cNvSpPr txBox="1"/>
          <p:nvPr userDrawn="1"/>
        </p:nvSpPr>
        <p:spPr>
          <a:xfrm>
            <a:off x="479556" y="361085"/>
            <a:ext cx="4619540" cy="646331"/>
          </a:xfrm>
          <a:prstGeom prst="rect">
            <a:avLst/>
          </a:prstGeom>
          <a:noFill/>
        </p:spPr>
        <p:txBody>
          <a:bodyPr wrap="square" rtlCol="0">
            <a:spAutoFit/>
          </a:bodyPr>
          <a:lstStyle/>
          <a:p>
            <a:r>
              <a:rPr lang="en-IN" sz="3600" b="1">
                <a:solidFill>
                  <a:srgbClr val="2B4471"/>
                </a:solidFill>
                <a:latin typeface="Futura Medium"/>
              </a:rPr>
              <a:t>AGENDA</a:t>
            </a:r>
          </a:p>
        </p:txBody>
      </p:sp>
    </p:spTree>
    <p:extLst>
      <p:ext uri="{BB962C8B-B14F-4D97-AF65-F5344CB8AC3E}">
        <p14:creationId xmlns:p14="http://schemas.microsoft.com/office/powerpoint/2010/main" val="3868152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8F2E18-0D5C-47F6-BCB1-20941C7198CF}"/>
              </a:ext>
            </a:extLst>
          </p:cNvPr>
          <p:cNvSpPr/>
          <p:nvPr userDrawn="1"/>
        </p:nvSpPr>
        <p:spPr>
          <a:xfrm>
            <a:off x="224970" y="2021114"/>
            <a:ext cx="6712857" cy="2815771"/>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8000" b="1">
              <a:ln>
                <a:solidFill>
                  <a:srgbClr val="C00000"/>
                </a:solidFill>
              </a:ln>
              <a:solidFill>
                <a:schemeClr val="tx1">
                  <a:lumMod val="95000"/>
                  <a:lumOff val="5000"/>
                </a:schemeClr>
              </a:solidFill>
              <a:latin typeface="Futura Medium" charset="0"/>
              <a:ea typeface="Futura Medium" charset="0"/>
              <a:cs typeface="Futura Medium" charset="0"/>
            </a:endParaRPr>
          </a:p>
          <a:p>
            <a:r>
              <a:rPr lang="en-GB">
                <a:ln>
                  <a:solidFill>
                    <a:srgbClr val="C00000"/>
                  </a:solidFill>
                </a:ln>
                <a:latin typeface="Futura Medium" charset="0"/>
                <a:ea typeface="Futura Medium" charset="0"/>
                <a:cs typeface="Futura Medium" charset="0"/>
              </a:rPr>
              <a:t> </a:t>
            </a:r>
          </a:p>
          <a:p>
            <a:r>
              <a:rPr lang="en-GB">
                <a:ln>
                  <a:solidFill>
                    <a:srgbClr val="C00000"/>
                  </a:solidFill>
                </a:ln>
                <a:latin typeface="Futura Medium" charset="0"/>
                <a:ea typeface="Futura Medium" charset="0"/>
                <a:cs typeface="Futura Medium" charset="0"/>
              </a:rPr>
              <a:t>   </a:t>
            </a:r>
            <a:endParaRPr lang="en-US" b="1">
              <a:ln>
                <a:solidFill>
                  <a:srgbClr val="C00000"/>
                </a:solidFill>
              </a:ln>
              <a:solidFill>
                <a:schemeClr val="bg1"/>
              </a:solidFill>
              <a:latin typeface="Futura Medium" charset="0"/>
              <a:ea typeface="Futura Medium" charset="0"/>
              <a:cs typeface="Futura Medium" charset="0"/>
            </a:endParaRPr>
          </a:p>
          <a:p>
            <a:endParaRPr lang="en-GB">
              <a:ln>
                <a:solidFill>
                  <a:srgbClr val="C00000"/>
                </a:solidFill>
              </a:ln>
              <a:latin typeface="Futura Medium" charset="0"/>
              <a:ea typeface="Futura Medium" charset="0"/>
              <a:cs typeface="Futura Medium" charset="0"/>
            </a:endParaRPr>
          </a:p>
        </p:txBody>
      </p:sp>
      <p:cxnSp>
        <p:nvCxnSpPr>
          <p:cNvPr id="3" name="Straight Connector 2">
            <a:extLst>
              <a:ext uri="{FF2B5EF4-FFF2-40B4-BE49-F238E27FC236}">
                <a16:creationId xmlns:a16="http://schemas.microsoft.com/office/drawing/2014/main" id="{09A92C25-F751-4D91-AEB9-09F7A6F668B1}"/>
              </a:ext>
            </a:extLst>
          </p:cNvPr>
          <p:cNvCxnSpPr>
            <a:cxnSpLocks/>
          </p:cNvCxnSpPr>
          <p:nvPr userDrawn="1"/>
        </p:nvCxnSpPr>
        <p:spPr>
          <a:xfrm>
            <a:off x="331643" y="3373437"/>
            <a:ext cx="2286447" cy="0"/>
          </a:xfrm>
          <a:prstGeom prst="line">
            <a:avLst/>
          </a:prstGeom>
          <a:solidFill>
            <a:schemeClr val="accent1">
              <a:alpha val="75000"/>
            </a:schemeClr>
          </a:solidFill>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Placeholder 8">
            <a:extLst>
              <a:ext uri="{FF2B5EF4-FFF2-40B4-BE49-F238E27FC236}">
                <a16:creationId xmlns:a16="http://schemas.microsoft.com/office/drawing/2014/main" id="{E1A86625-4889-4B3F-9821-E4F691F678EE}"/>
              </a:ext>
            </a:extLst>
          </p:cNvPr>
          <p:cNvSpPr>
            <a:spLocks noGrp="1"/>
          </p:cNvSpPr>
          <p:nvPr>
            <p:ph type="body" sz="quarter" idx="10" hasCustomPrompt="1"/>
          </p:nvPr>
        </p:nvSpPr>
        <p:spPr>
          <a:xfrm>
            <a:off x="224969" y="2278488"/>
            <a:ext cx="6712857" cy="1053387"/>
          </a:xfrm>
        </p:spPr>
        <p:txBody>
          <a:bodyPr>
            <a:noAutofit/>
          </a:bodyPr>
          <a:lstStyle>
            <a:lvl1pPr marL="0" indent="0">
              <a:buNone/>
              <a:defRPr sz="8000" b="1">
                <a:ln>
                  <a:noFill/>
                </a:ln>
                <a:solidFill>
                  <a:schemeClr val="tx1"/>
                </a:solidFill>
                <a:latin typeface="Futura Medium"/>
              </a:defRPr>
            </a:lvl1pPr>
          </a:lstStyle>
          <a:p>
            <a:pPr lvl="0"/>
            <a:r>
              <a:rPr lang="en-US"/>
              <a:t>DIVIDER #</a:t>
            </a:r>
          </a:p>
        </p:txBody>
      </p:sp>
      <p:sp>
        <p:nvSpPr>
          <p:cNvPr id="7" name="Text Placeholder 8">
            <a:extLst>
              <a:ext uri="{FF2B5EF4-FFF2-40B4-BE49-F238E27FC236}">
                <a16:creationId xmlns:a16="http://schemas.microsoft.com/office/drawing/2014/main" id="{403EA59A-B19D-4BB5-8890-06A33B8EE1A2}"/>
              </a:ext>
            </a:extLst>
          </p:cNvPr>
          <p:cNvSpPr>
            <a:spLocks noGrp="1"/>
          </p:cNvSpPr>
          <p:nvPr>
            <p:ph type="body" sz="quarter" idx="11" hasCustomPrompt="1"/>
          </p:nvPr>
        </p:nvSpPr>
        <p:spPr>
          <a:xfrm>
            <a:off x="218043" y="3409611"/>
            <a:ext cx="6712857" cy="499349"/>
          </a:xfrm>
        </p:spPr>
        <p:txBody>
          <a:bodyPr>
            <a:noAutofit/>
          </a:bodyPr>
          <a:lstStyle>
            <a:lvl1pPr marL="0" indent="0">
              <a:buNone/>
              <a:defRPr sz="2800" b="1">
                <a:solidFill>
                  <a:schemeClr val="bg1"/>
                </a:solidFill>
                <a:latin typeface="Futura Medium"/>
              </a:defRPr>
            </a:lvl1pPr>
          </a:lstStyle>
          <a:p>
            <a:pPr lvl="0"/>
            <a:r>
              <a:rPr lang="en-US"/>
              <a:t>TITLE</a:t>
            </a:r>
          </a:p>
        </p:txBody>
      </p:sp>
    </p:spTree>
    <p:extLst>
      <p:ext uri="{BB962C8B-B14F-4D97-AF65-F5344CB8AC3E}">
        <p14:creationId xmlns:p14="http://schemas.microsoft.com/office/powerpoint/2010/main" val="901303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270522D-2B0D-40F0-AB53-CD99925657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199" y="6441704"/>
            <a:ext cx="241087" cy="231443"/>
          </a:xfrm>
          <a:prstGeom prst="rect">
            <a:avLst/>
          </a:prstGeom>
        </p:spPr>
      </p:pic>
      <p:pic>
        <p:nvPicPr>
          <p:cNvPr id="3" name="Picture 2" descr="A person holding a microphone&#10;&#10;Description generated with high confidence">
            <a:extLst>
              <a:ext uri="{FF2B5EF4-FFF2-40B4-BE49-F238E27FC236}">
                <a16:creationId xmlns:a16="http://schemas.microsoft.com/office/drawing/2014/main" id="{9F5903DF-6971-4D0F-9A45-44128616E7C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29250" y="0"/>
            <a:ext cx="6762750" cy="5305425"/>
          </a:xfrm>
          <a:prstGeom prst="rect">
            <a:avLst/>
          </a:prstGeom>
        </p:spPr>
      </p:pic>
      <p:sp>
        <p:nvSpPr>
          <p:cNvPr id="8" name="TextBox 7">
            <a:extLst>
              <a:ext uri="{FF2B5EF4-FFF2-40B4-BE49-F238E27FC236}">
                <a16:creationId xmlns:a16="http://schemas.microsoft.com/office/drawing/2014/main" id="{1E06687E-A3A5-437E-AACD-33E7C2D957E0}"/>
              </a:ext>
            </a:extLst>
          </p:cNvPr>
          <p:cNvSpPr txBox="1"/>
          <p:nvPr userDrawn="1"/>
        </p:nvSpPr>
        <p:spPr>
          <a:xfrm>
            <a:off x="11630764" y="6430592"/>
            <a:ext cx="414068" cy="261610"/>
          </a:xfrm>
          <a:prstGeom prst="rect">
            <a:avLst/>
          </a:prstGeom>
          <a:noFill/>
        </p:spPr>
        <p:txBody>
          <a:bodyPr wrap="square" rtlCol="0">
            <a:spAutoFit/>
          </a:bodyPr>
          <a:lstStyle/>
          <a:p>
            <a:fld id="{B4607809-5168-4C4D-96E1-F53701CECE7A}" type="slidenum">
              <a:rPr lang="en-GB" sz="1100" smtClean="0">
                <a:solidFill>
                  <a:schemeClr val="bg2">
                    <a:lumMod val="50000"/>
                  </a:schemeClr>
                </a:solidFill>
              </a:rPr>
              <a:t>‹#›</a:t>
            </a:fld>
            <a:endParaRPr lang="en-GB" sz="1100">
              <a:solidFill>
                <a:schemeClr val="bg2">
                  <a:lumMod val="50000"/>
                </a:schemeClr>
              </a:solidFill>
            </a:endParaRPr>
          </a:p>
        </p:txBody>
      </p:sp>
    </p:spTree>
    <p:extLst>
      <p:ext uri="{BB962C8B-B14F-4D97-AF65-F5344CB8AC3E}">
        <p14:creationId xmlns:p14="http://schemas.microsoft.com/office/powerpoint/2010/main" val="4179269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EF5248-2917-4125-BB05-06DEE034E2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9270522D-2B0D-40F0-AB53-CD99925657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6199" y="6441704"/>
            <a:ext cx="241087" cy="231443"/>
          </a:xfrm>
          <a:prstGeom prst="rect">
            <a:avLst/>
          </a:prstGeom>
        </p:spPr>
      </p:pic>
      <p:sp>
        <p:nvSpPr>
          <p:cNvPr id="15" name="TextBox 14">
            <a:extLst>
              <a:ext uri="{FF2B5EF4-FFF2-40B4-BE49-F238E27FC236}">
                <a16:creationId xmlns:a16="http://schemas.microsoft.com/office/drawing/2014/main" id="{E6C60164-E6C3-4BA3-AFB3-B0FEF1E94046}"/>
              </a:ext>
            </a:extLst>
          </p:cNvPr>
          <p:cNvSpPr txBox="1"/>
          <p:nvPr userDrawn="1"/>
        </p:nvSpPr>
        <p:spPr>
          <a:xfrm>
            <a:off x="11630764" y="6430592"/>
            <a:ext cx="414068" cy="261610"/>
          </a:xfrm>
          <a:prstGeom prst="rect">
            <a:avLst/>
          </a:prstGeom>
          <a:noFill/>
        </p:spPr>
        <p:txBody>
          <a:bodyPr wrap="square" rtlCol="0">
            <a:spAutoFit/>
          </a:bodyPr>
          <a:lstStyle/>
          <a:p>
            <a:fld id="{B4607809-5168-4C4D-96E1-F53701CECE7A}" type="slidenum">
              <a:rPr lang="en-GB" sz="1100" smtClean="0">
                <a:solidFill>
                  <a:schemeClr val="bg1"/>
                </a:solidFill>
              </a:rPr>
              <a:t>‹#›</a:t>
            </a:fld>
            <a:endParaRPr lang="en-GB" sz="1100">
              <a:solidFill>
                <a:schemeClr val="bg1"/>
              </a:solidFill>
            </a:endParaRPr>
          </a:p>
        </p:txBody>
      </p:sp>
    </p:spTree>
    <p:extLst>
      <p:ext uri="{BB962C8B-B14F-4D97-AF65-F5344CB8AC3E}">
        <p14:creationId xmlns:p14="http://schemas.microsoft.com/office/powerpoint/2010/main" val="2480129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ection Header">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generated with high confidence">
            <a:extLst>
              <a:ext uri="{FF2B5EF4-FFF2-40B4-BE49-F238E27FC236}">
                <a16:creationId xmlns:a16="http://schemas.microsoft.com/office/drawing/2014/main" id="{B47B1A04-F91A-4CD8-8D4B-CACF86BB53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9270522D-2B0D-40F0-AB53-CD99925657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6199" y="6441704"/>
            <a:ext cx="241087" cy="231443"/>
          </a:xfrm>
          <a:prstGeom prst="rect">
            <a:avLst/>
          </a:prstGeom>
        </p:spPr>
      </p:pic>
      <p:sp>
        <p:nvSpPr>
          <p:cNvPr id="15" name="TextBox 14">
            <a:extLst>
              <a:ext uri="{FF2B5EF4-FFF2-40B4-BE49-F238E27FC236}">
                <a16:creationId xmlns:a16="http://schemas.microsoft.com/office/drawing/2014/main" id="{E6C60164-E6C3-4BA3-AFB3-B0FEF1E94046}"/>
              </a:ext>
            </a:extLst>
          </p:cNvPr>
          <p:cNvSpPr txBox="1"/>
          <p:nvPr userDrawn="1"/>
        </p:nvSpPr>
        <p:spPr>
          <a:xfrm>
            <a:off x="11630764" y="6430592"/>
            <a:ext cx="414068" cy="261610"/>
          </a:xfrm>
          <a:prstGeom prst="rect">
            <a:avLst/>
          </a:prstGeom>
          <a:noFill/>
        </p:spPr>
        <p:txBody>
          <a:bodyPr wrap="square" rtlCol="0">
            <a:spAutoFit/>
          </a:bodyPr>
          <a:lstStyle/>
          <a:p>
            <a:fld id="{B4607809-5168-4C4D-96E1-F53701CECE7A}" type="slidenum">
              <a:rPr lang="en-GB" sz="1100" smtClean="0">
                <a:solidFill>
                  <a:schemeClr val="bg1"/>
                </a:solidFill>
              </a:rPr>
              <a:t>‹#›</a:t>
            </a:fld>
            <a:endParaRPr lang="en-GB" sz="1100">
              <a:solidFill>
                <a:schemeClr val="bg1"/>
              </a:solidFill>
            </a:endParaRPr>
          </a:p>
        </p:txBody>
      </p:sp>
    </p:spTree>
    <p:extLst>
      <p:ext uri="{BB962C8B-B14F-4D97-AF65-F5344CB8AC3E}">
        <p14:creationId xmlns:p14="http://schemas.microsoft.com/office/powerpoint/2010/main" val="992227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8C1864-8FEF-478F-8995-7825CF3FFB5A}"/>
              </a:ext>
            </a:extLst>
          </p:cNvPr>
          <p:cNvSpPr/>
          <p:nvPr userDrawn="1"/>
        </p:nvSpPr>
        <p:spPr>
          <a:xfrm>
            <a:off x="0" y="0"/>
            <a:ext cx="12192000" cy="6858000"/>
          </a:xfrm>
          <a:prstGeom prst="rect">
            <a:avLst/>
          </a:prstGeom>
          <a:gradFill flip="none" rotWithShape="1">
            <a:gsLst>
              <a:gs pos="50000">
                <a:srgbClr val="223B69"/>
              </a:gs>
              <a:gs pos="0">
                <a:srgbClr val="2D4F8B"/>
              </a:gs>
              <a:gs pos="100000">
                <a:srgbClr val="1B305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Graphic 3">
            <a:extLst>
              <a:ext uri="{FF2B5EF4-FFF2-40B4-BE49-F238E27FC236}">
                <a16:creationId xmlns:a16="http://schemas.microsoft.com/office/drawing/2014/main" id="{47C9B2C5-402C-4AFD-957E-243A0F5C6A2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67840" y="-434766"/>
            <a:ext cx="8656320" cy="7727532"/>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463173D2-5A6C-41A6-ADD6-6EEF939E70A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587930" y="2025683"/>
            <a:ext cx="5016140" cy="104684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ndard Slide">
    <p:bg>
      <p:bgPr>
        <a:solidFill>
          <a:srgbClr val="FBFBF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92219C-BD1C-4C85-8EF0-C0E5BF99D0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2108" y="6590581"/>
            <a:ext cx="210451" cy="134963"/>
          </a:xfrm>
          <a:prstGeom prst="rect">
            <a:avLst/>
          </a:prstGeom>
        </p:spPr>
      </p:pic>
      <p:sp>
        <p:nvSpPr>
          <p:cNvPr id="11" name="TextBox 10">
            <a:extLst>
              <a:ext uri="{FF2B5EF4-FFF2-40B4-BE49-F238E27FC236}">
                <a16:creationId xmlns:a16="http://schemas.microsoft.com/office/drawing/2014/main" id="{752AC451-B4F4-49CB-86CB-D7EE66E20114}"/>
              </a:ext>
            </a:extLst>
          </p:cNvPr>
          <p:cNvSpPr txBox="1"/>
          <p:nvPr userDrawn="1"/>
        </p:nvSpPr>
        <p:spPr>
          <a:xfrm>
            <a:off x="11464504" y="6430592"/>
            <a:ext cx="414068" cy="261610"/>
          </a:xfrm>
          <a:prstGeom prst="rect">
            <a:avLst/>
          </a:prstGeom>
          <a:noFill/>
        </p:spPr>
        <p:txBody>
          <a:bodyPr wrap="square" rtlCol="0">
            <a:spAutoFit/>
          </a:bodyPr>
          <a:lstStyle/>
          <a:p>
            <a:fld id="{B4607809-5168-4C4D-96E1-F53701CECE7A}" type="slidenum">
              <a:rPr lang="en-GB" sz="1100" smtClean="0">
                <a:solidFill>
                  <a:srgbClr val="58677B"/>
                </a:solidFill>
              </a:rPr>
              <a:pPr/>
              <a:t>‹#›</a:t>
            </a:fld>
            <a:endParaRPr lang="en-GB" sz="1100">
              <a:solidFill>
                <a:srgbClr val="58677B"/>
              </a:solidFill>
            </a:endParaRPr>
          </a:p>
        </p:txBody>
      </p:sp>
      <p:sp>
        <p:nvSpPr>
          <p:cNvPr id="6" name="Rectangle 5">
            <a:extLst>
              <a:ext uri="{FF2B5EF4-FFF2-40B4-BE49-F238E27FC236}">
                <a16:creationId xmlns:a16="http://schemas.microsoft.com/office/drawing/2014/main" id="{513F611B-4BDA-4D37-8E8F-C55D8D499213}"/>
              </a:ext>
            </a:extLst>
          </p:cNvPr>
          <p:cNvSpPr/>
          <p:nvPr userDrawn="1"/>
        </p:nvSpPr>
        <p:spPr>
          <a:xfrm>
            <a:off x="0" y="171546"/>
            <a:ext cx="388189" cy="569344"/>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8" name="Text Placeholder 8">
            <a:extLst>
              <a:ext uri="{FF2B5EF4-FFF2-40B4-BE49-F238E27FC236}">
                <a16:creationId xmlns:a16="http://schemas.microsoft.com/office/drawing/2014/main" id="{7DE68C8C-CF8C-4BB4-9530-D1A1843F37CD}"/>
              </a:ext>
            </a:extLst>
          </p:cNvPr>
          <p:cNvSpPr>
            <a:spLocks noGrp="1"/>
          </p:cNvSpPr>
          <p:nvPr>
            <p:ph type="body" sz="quarter" idx="10"/>
          </p:nvPr>
        </p:nvSpPr>
        <p:spPr>
          <a:xfrm>
            <a:off x="393599" y="215661"/>
            <a:ext cx="11803811" cy="499349"/>
          </a:xfrm>
        </p:spPr>
        <p:txBody>
          <a:bodyPr/>
          <a:lstStyle>
            <a:lvl1pPr marL="0" indent="0">
              <a:buNone/>
              <a:defRPr b="1">
                <a:solidFill>
                  <a:schemeClr val="tx1">
                    <a:lumMod val="65000"/>
                    <a:lumOff val="35000"/>
                  </a:schemeClr>
                </a:solidFill>
                <a:latin typeface="Futura Medium"/>
              </a:defRPr>
            </a:lvl1pPr>
          </a:lstStyle>
          <a:p>
            <a:pPr lvl="0"/>
            <a:endParaRPr lang="en-US"/>
          </a:p>
        </p:txBody>
      </p:sp>
      <p:sp>
        <p:nvSpPr>
          <p:cNvPr id="7" name="Text Placeholder 8">
            <a:extLst>
              <a:ext uri="{FF2B5EF4-FFF2-40B4-BE49-F238E27FC236}">
                <a16:creationId xmlns:a16="http://schemas.microsoft.com/office/drawing/2014/main" id="{DEFBB5B1-CB09-448D-B3EA-0C57F0BA7147}"/>
              </a:ext>
            </a:extLst>
          </p:cNvPr>
          <p:cNvSpPr>
            <a:spLocks noGrp="1"/>
          </p:cNvSpPr>
          <p:nvPr>
            <p:ph type="body" sz="quarter" idx="11"/>
          </p:nvPr>
        </p:nvSpPr>
        <p:spPr>
          <a:xfrm>
            <a:off x="393599" y="785005"/>
            <a:ext cx="11444906" cy="5469707"/>
          </a:xfrm>
        </p:spPr>
        <p:txBody>
          <a:bodyPr>
            <a:normAutofit/>
          </a:bodyPr>
          <a:lstStyle>
            <a:lvl1pPr marL="0" indent="0">
              <a:buNone/>
              <a:defRPr sz="1200" b="0">
                <a:solidFill>
                  <a:schemeClr val="tx1">
                    <a:lumMod val="65000"/>
                    <a:lumOff val="35000"/>
                  </a:schemeClr>
                </a:solidFill>
                <a:latin typeface="Futura Medium"/>
              </a:defRPr>
            </a:lvl1pPr>
          </a:lstStyle>
          <a:p>
            <a:pPr lvl="0"/>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BFBFB"/>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9329699"/>
      </p:ext>
    </p:extLst>
  </p:cSld>
  <p:clrMap bg1="lt1" tx1="dk1" bg2="lt2" tx2="dk2" accent1="accent1" accent2="accent2" accent3="accent3" accent4="accent4" accent5="accent5" accent6="accent6" hlink="hlink" folHlink="folHlink"/>
  <p:sldLayoutIdLst>
    <p:sldLayoutId id="2147483661" r:id="rId1"/>
    <p:sldLayoutId id="2147483666" r:id="rId2"/>
    <p:sldLayoutId id="2147483670" r:id="rId3"/>
    <p:sldLayoutId id="2147483664" r:id="rId4"/>
    <p:sldLayoutId id="2147483665" r:id="rId5"/>
    <p:sldLayoutId id="214748366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F878CE-B786-450D-99DE-EC09FEE891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41B536A-2B74-45DC-8EA2-00A0AD481D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7E7171B-B019-4987-96AC-97F6862A40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FAA52F-9003-49AC-A548-91DD13CEBCB5}" type="datetimeFigureOut">
              <a:rPr lang="en-GB" smtClean="0">
                <a:solidFill>
                  <a:prstClr val="black">
                    <a:tint val="75000"/>
                  </a:prstClr>
                </a:solidFill>
              </a:rPr>
              <a:pPr/>
              <a:t>11/01/2022</a:t>
            </a:fld>
            <a:endParaRPr lang="en-GB">
              <a:solidFill>
                <a:prstClr val="black">
                  <a:tint val="75000"/>
                </a:prstClr>
              </a:solidFill>
            </a:endParaRPr>
          </a:p>
        </p:txBody>
      </p:sp>
      <p:sp>
        <p:nvSpPr>
          <p:cNvPr id="5" name="Footer Placeholder 4">
            <a:extLst>
              <a:ext uri="{FF2B5EF4-FFF2-40B4-BE49-F238E27FC236}">
                <a16:creationId xmlns:a16="http://schemas.microsoft.com/office/drawing/2014/main" id="{0A5B7618-B7B4-4C05-8107-59E2756354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a:extLst>
              <a:ext uri="{FF2B5EF4-FFF2-40B4-BE49-F238E27FC236}">
                <a16:creationId xmlns:a16="http://schemas.microsoft.com/office/drawing/2014/main" id="{181AEFA6-7B5B-4B04-80DF-089DD1BB7D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B87E7-81F8-44CD-AED3-15F4196EFD71}"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002928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txStyles>
    <p:titleStyle>
      <a:lvl1pPr algn="l" defTabSz="914400" rtl="0" eaLnBrk="1" latinLnBrk="0" hangingPunct="1">
        <a:lnSpc>
          <a:spcPct val="90000"/>
        </a:lnSpc>
        <a:spcBef>
          <a:spcPct val="0"/>
        </a:spcBef>
        <a:buNone/>
        <a:defRPr sz="4400" kern="1200">
          <a:solidFill>
            <a:schemeClr val="tx1"/>
          </a:solidFill>
          <a:latin typeface="Futura LT Ligh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mozilla.org/en-US/docs/Web/API/Web_Storage_API/Using_the_Web_Storage_API"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www.elephate.com/blog/javascript-seo-experiment/"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hyperlink" Target="https://www.youtube.com/watch?v=i_xnKznRNCc"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computerhope.com/jargon/e/event-listener.htm"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www.owasp.org/index.php/Cross-site_Scripting_(XSS)"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blockmetry.com/blog/javascript-disabled"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hyperlink" Target="https://www.mindk.com/blog/understanding-progressive-web-app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3.jp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8906B0-F437-4C1C-811B-95D61E2CD863}"/>
              </a:ext>
            </a:extLst>
          </p:cNvPr>
          <p:cNvSpPr>
            <a:spLocks noGrp="1"/>
          </p:cNvSpPr>
          <p:nvPr>
            <p:ph type="body" sz="quarter" idx="10"/>
          </p:nvPr>
        </p:nvSpPr>
        <p:spPr/>
        <p:txBody>
          <a:bodyPr/>
          <a:lstStyle/>
          <a:p>
            <a:r>
              <a:rPr lang="en-IN" dirty="0"/>
              <a:t>SPA’s vs MPA’s</a:t>
            </a:r>
            <a:br>
              <a:rPr lang="en-IN" dirty="0"/>
            </a:br>
            <a:endParaRPr lang="en-IN" dirty="0"/>
          </a:p>
        </p:txBody>
      </p:sp>
      <p:sp>
        <p:nvSpPr>
          <p:cNvPr id="3" name="Text Placeholder 2">
            <a:extLst>
              <a:ext uri="{FF2B5EF4-FFF2-40B4-BE49-F238E27FC236}">
                <a16:creationId xmlns:a16="http://schemas.microsoft.com/office/drawing/2014/main" id="{C5281D2D-F4F7-4173-A1C5-9F6FCB17910A}"/>
              </a:ext>
            </a:extLst>
          </p:cNvPr>
          <p:cNvSpPr>
            <a:spLocks noGrp="1"/>
          </p:cNvSpPr>
          <p:nvPr>
            <p:ph type="body" sz="quarter" idx="11"/>
          </p:nvPr>
        </p:nvSpPr>
        <p:spPr>
          <a:xfrm>
            <a:off x="10066789" y="3724281"/>
            <a:ext cx="1763549" cy="523958"/>
          </a:xfrm>
        </p:spPr>
        <p:txBody>
          <a:bodyPr/>
          <a:lstStyle/>
          <a:p>
            <a:br>
              <a:rPr lang="en-IN" dirty="0"/>
            </a:br>
            <a:r>
              <a:rPr lang="en-IN" dirty="0"/>
              <a:t>10/01/2022</a:t>
            </a:r>
            <a:br>
              <a:rPr lang="en-IN" dirty="0"/>
            </a:br>
            <a:br>
              <a:rPr lang="en-IN" dirty="0"/>
            </a:br>
            <a:r>
              <a:rPr lang="en-IN" dirty="0"/>
              <a:t>By Prachi Pandya</a:t>
            </a:r>
          </a:p>
        </p:txBody>
      </p:sp>
    </p:spTree>
    <p:extLst>
      <p:ext uri="{BB962C8B-B14F-4D97-AF65-F5344CB8AC3E}">
        <p14:creationId xmlns:p14="http://schemas.microsoft.com/office/powerpoint/2010/main" val="4215887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2D1BD9-5A52-4C73-9B69-84D0E72BB899}"/>
              </a:ext>
            </a:extLst>
          </p:cNvPr>
          <p:cNvSpPr>
            <a:spLocks noGrp="1"/>
          </p:cNvSpPr>
          <p:nvPr>
            <p:ph type="body" sz="quarter" idx="10"/>
          </p:nvPr>
        </p:nvSpPr>
        <p:spPr/>
        <p:txBody>
          <a:bodyPr/>
          <a:lstStyle/>
          <a:p>
            <a:r>
              <a:rPr lang="en-IN" dirty="0"/>
              <a:t>Single Page Application - Pros</a:t>
            </a:r>
          </a:p>
        </p:txBody>
      </p:sp>
      <p:sp>
        <p:nvSpPr>
          <p:cNvPr id="3" name="Text Placeholder 2">
            <a:extLst>
              <a:ext uri="{FF2B5EF4-FFF2-40B4-BE49-F238E27FC236}">
                <a16:creationId xmlns:a16="http://schemas.microsoft.com/office/drawing/2014/main" id="{ACA958E3-537D-4182-B62C-177A3887E635}"/>
              </a:ext>
            </a:extLst>
          </p:cNvPr>
          <p:cNvSpPr>
            <a:spLocks noGrp="1"/>
          </p:cNvSpPr>
          <p:nvPr>
            <p:ph type="body" sz="quarter" idx="11"/>
          </p:nvPr>
        </p:nvSpPr>
        <p:spPr/>
        <p:txBody>
          <a:bodyPr>
            <a:normAutofit/>
          </a:bodyPr>
          <a:lstStyle/>
          <a:p>
            <a:endParaRPr lang="en-IN" sz="1800" b="1" dirty="0"/>
          </a:p>
          <a:p>
            <a:r>
              <a:rPr lang="en-IN" sz="2000" b="1" i="1" dirty="0"/>
              <a:t>Local Caching &amp; Offline Functionality</a:t>
            </a:r>
            <a:br>
              <a:rPr lang="en-IN" sz="2000" b="1" i="1" dirty="0"/>
            </a:br>
            <a:endParaRPr lang="en-IN" sz="1800" b="1" dirty="0"/>
          </a:p>
          <a:p>
            <a:pPr marL="171450" indent="-171450">
              <a:buFont typeface="Arial" panose="020B0604020202020204" pitchFamily="34" charset="0"/>
              <a:buChar char="•"/>
            </a:pPr>
            <a:r>
              <a:rPr lang="en-US" sz="1600" dirty="0"/>
              <a:t>After the initial request, single page web apps cache all the data they receive from a server and store it locally. This way, SPAs can continue to function even if the Internet connection fails.</a:t>
            </a:r>
          </a:p>
          <a:p>
            <a:pPr marL="171450" indent="-171450">
              <a:buFont typeface="Arial" panose="020B0604020202020204" pitchFamily="34" charset="0"/>
              <a:buChar char="•"/>
            </a:pPr>
            <a:r>
              <a:rPr lang="en-US" sz="1600" dirty="0"/>
              <a:t>When the application connects back to the network, it synchronizes the local data with the server and restores the full functionality.</a:t>
            </a:r>
          </a:p>
          <a:p>
            <a:pPr marL="171450" indent="-171450">
              <a:buFont typeface="Arial" panose="020B0604020202020204" pitchFamily="34" charset="0"/>
              <a:buChar char="•"/>
            </a:pPr>
            <a:r>
              <a:rPr lang="en-US" sz="1600" dirty="0"/>
              <a:t>You can also partially forgo using cookies in </a:t>
            </a:r>
            <a:r>
              <a:rPr lang="en-US" sz="1600" dirty="0" err="1"/>
              <a:t>favour</a:t>
            </a:r>
            <a:r>
              <a:rPr lang="en-US" sz="1600" dirty="0"/>
              <a:t> of </a:t>
            </a:r>
            <a:r>
              <a:rPr lang="en-US" sz="1600" dirty="0">
                <a:hlinkClick r:id="rId3"/>
              </a:rPr>
              <a:t>Web Storage</a:t>
            </a:r>
            <a:r>
              <a:rPr lang="en-US" sz="1600" dirty="0"/>
              <a:t>. Although pretty similar in function (tracking users, their settings and preferences), local storage can store more data (5MB vs 4KB per cookie).</a:t>
            </a:r>
          </a:p>
          <a:p>
            <a:pPr marL="171450" indent="-171450">
              <a:buFont typeface="Arial" panose="020B0604020202020204" pitchFamily="34" charset="0"/>
              <a:buChar char="•"/>
            </a:pPr>
            <a:r>
              <a:rPr lang="en-US" sz="1600" dirty="0"/>
              <a:t>It also doesn’t have to send data back to server with each HTTP request. This speeds up the loading of static files (JavaScript, CSS, images and other media).</a:t>
            </a:r>
            <a:br>
              <a:rPr lang="en-IN" sz="1600" b="1" dirty="0"/>
            </a:br>
            <a:br>
              <a:rPr lang="en-IN" sz="2800" b="1" dirty="0"/>
            </a:br>
            <a:endParaRPr lang="en-IN" sz="2800" b="1" dirty="0"/>
          </a:p>
        </p:txBody>
      </p:sp>
    </p:spTree>
    <p:extLst>
      <p:ext uri="{BB962C8B-B14F-4D97-AF65-F5344CB8AC3E}">
        <p14:creationId xmlns:p14="http://schemas.microsoft.com/office/powerpoint/2010/main" val="457502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2D1BD9-5A52-4C73-9B69-84D0E72BB899}"/>
              </a:ext>
            </a:extLst>
          </p:cNvPr>
          <p:cNvSpPr>
            <a:spLocks noGrp="1"/>
          </p:cNvSpPr>
          <p:nvPr>
            <p:ph type="body" sz="quarter" idx="10"/>
          </p:nvPr>
        </p:nvSpPr>
        <p:spPr/>
        <p:txBody>
          <a:bodyPr/>
          <a:lstStyle/>
          <a:p>
            <a:r>
              <a:rPr lang="en-IN" dirty="0"/>
              <a:t>Single Page Application - Pros</a:t>
            </a:r>
          </a:p>
        </p:txBody>
      </p:sp>
      <p:sp>
        <p:nvSpPr>
          <p:cNvPr id="3" name="Text Placeholder 2">
            <a:extLst>
              <a:ext uri="{FF2B5EF4-FFF2-40B4-BE49-F238E27FC236}">
                <a16:creationId xmlns:a16="http://schemas.microsoft.com/office/drawing/2014/main" id="{ACA958E3-537D-4182-B62C-177A3887E635}"/>
              </a:ext>
            </a:extLst>
          </p:cNvPr>
          <p:cNvSpPr>
            <a:spLocks noGrp="1"/>
          </p:cNvSpPr>
          <p:nvPr>
            <p:ph type="body" sz="quarter" idx="11"/>
          </p:nvPr>
        </p:nvSpPr>
        <p:spPr/>
        <p:txBody>
          <a:bodyPr>
            <a:normAutofit/>
          </a:bodyPr>
          <a:lstStyle/>
          <a:p>
            <a:endParaRPr lang="en-IN" sz="1800" b="1" dirty="0"/>
          </a:p>
          <a:p>
            <a:r>
              <a:rPr lang="en-IN" sz="2000" b="1" i="1" dirty="0"/>
              <a:t>Perfect Mobile Adaptability</a:t>
            </a:r>
            <a:br>
              <a:rPr lang="en-IN" sz="2000" b="1" i="1" dirty="0"/>
            </a:br>
            <a:endParaRPr lang="en-IN" sz="1800" b="1" dirty="0"/>
          </a:p>
          <a:p>
            <a:pPr marL="171450" indent="-171450">
              <a:buFont typeface="Arial" panose="020B0604020202020204" pitchFamily="34" charset="0"/>
              <a:buChar char="•"/>
            </a:pPr>
            <a:r>
              <a:rPr lang="en-US" sz="1600" dirty="0"/>
              <a:t>Single page applications are significantly easier to port from web to mobile. You can generally use the same backend code both for the web and iOS/Android versions of your app, which is quite rare with the traditional approach.</a:t>
            </a:r>
          </a:p>
          <a:p>
            <a:pPr marL="171450" indent="-171450">
              <a:buFont typeface="Arial" panose="020B0604020202020204" pitchFamily="34" charset="0"/>
              <a:buChar char="•"/>
            </a:pPr>
            <a:r>
              <a:rPr lang="en-US" sz="1600" dirty="0"/>
              <a:t>And finally, compared to MPAs, single-page UI is much closer to that of native apps. This means you won’t have to change much design wise when adapting your SPA to mobile.</a:t>
            </a:r>
            <a:br>
              <a:rPr lang="en-IN" sz="1600" b="1" dirty="0"/>
            </a:br>
            <a:endParaRPr lang="en-IN" sz="1600" b="1" dirty="0"/>
          </a:p>
        </p:txBody>
      </p:sp>
    </p:spTree>
    <p:extLst>
      <p:ext uri="{BB962C8B-B14F-4D97-AF65-F5344CB8AC3E}">
        <p14:creationId xmlns:p14="http://schemas.microsoft.com/office/powerpoint/2010/main" val="2281105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2D1BD9-5A52-4C73-9B69-84D0E72BB899}"/>
              </a:ext>
            </a:extLst>
          </p:cNvPr>
          <p:cNvSpPr>
            <a:spLocks noGrp="1"/>
          </p:cNvSpPr>
          <p:nvPr>
            <p:ph type="body" sz="quarter" idx="10"/>
          </p:nvPr>
        </p:nvSpPr>
        <p:spPr/>
        <p:txBody>
          <a:bodyPr/>
          <a:lstStyle/>
          <a:p>
            <a:r>
              <a:rPr lang="en-IN" dirty="0"/>
              <a:t>Single Page Application - Pros</a:t>
            </a:r>
          </a:p>
        </p:txBody>
      </p:sp>
      <p:sp>
        <p:nvSpPr>
          <p:cNvPr id="3" name="Text Placeholder 2">
            <a:extLst>
              <a:ext uri="{FF2B5EF4-FFF2-40B4-BE49-F238E27FC236}">
                <a16:creationId xmlns:a16="http://schemas.microsoft.com/office/drawing/2014/main" id="{ACA958E3-537D-4182-B62C-177A3887E635}"/>
              </a:ext>
            </a:extLst>
          </p:cNvPr>
          <p:cNvSpPr>
            <a:spLocks noGrp="1"/>
          </p:cNvSpPr>
          <p:nvPr>
            <p:ph type="body" sz="quarter" idx="11"/>
          </p:nvPr>
        </p:nvSpPr>
        <p:spPr/>
        <p:txBody>
          <a:bodyPr>
            <a:normAutofit/>
          </a:bodyPr>
          <a:lstStyle/>
          <a:p>
            <a:endParaRPr lang="en-IN" sz="1800" b="1" dirty="0"/>
          </a:p>
          <a:p>
            <a:r>
              <a:rPr lang="en-IN" sz="2000" b="1" i="1" dirty="0"/>
              <a:t>API reuse</a:t>
            </a:r>
            <a:br>
              <a:rPr lang="en-IN" sz="2000" b="1" i="1" dirty="0"/>
            </a:br>
            <a:endParaRPr lang="en-IN" sz="1800" b="1" dirty="0"/>
          </a:p>
          <a:p>
            <a:pPr marL="285750" indent="-285750">
              <a:buFont typeface="Arial" panose="020B0604020202020204" pitchFamily="34" charset="0"/>
              <a:buChar char="•"/>
            </a:pPr>
            <a:r>
              <a:rPr lang="en-US" sz="1600" dirty="0"/>
              <a:t>It’s also much easier to create an SPA if you already have a mobile app. If the app communicates with some APIs on the server-side, you can likely reuse the same APIs in your web application without significantly altering them.</a:t>
            </a:r>
          </a:p>
          <a:p>
            <a:pPr marL="285750" indent="-285750">
              <a:buFont typeface="Arial" panose="020B0604020202020204" pitchFamily="34" charset="0"/>
              <a:buChar char="•"/>
            </a:pPr>
            <a:r>
              <a:rPr lang="en-US" sz="1600" dirty="0"/>
              <a:t>And visa versa, if you’re planning to launch a native app, the APIs you’ve written for your single page web application will come in handy when you start the mobile development.</a:t>
            </a:r>
            <a:br>
              <a:rPr lang="en-IN" sz="1600" b="1" dirty="0"/>
            </a:br>
            <a:endParaRPr lang="en-IN" sz="1600" b="1" dirty="0"/>
          </a:p>
        </p:txBody>
      </p:sp>
    </p:spTree>
    <p:extLst>
      <p:ext uri="{BB962C8B-B14F-4D97-AF65-F5344CB8AC3E}">
        <p14:creationId xmlns:p14="http://schemas.microsoft.com/office/powerpoint/2010/main" val="2610499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2D1BD9-5A52-4C73-9B69-84D0E72BB899}"/>
              </a:ext>
            </a:extLst>
          </p:cNvPr>
          <p:cNvSpPr>
            <a:spLocks noGrp="1"/>
          </p:cNvSpPr>
          <p:nvPr>
            <p:ph type="body" sz="quarter" idx="10"/>
          </p:nvPr>
        </p:nvSpPr>
        <p:spPr/>
        <p:txBody>
          <a:bodyPr/>
          <a:lstStyle/>
          <a:p>
            <a:r>
              <a:rPr lang="en-IN" dirty="0"/>
              <a:t>Single Page Application - Pros</a:t>
            </a:r>
          </a:p>
        </p:txBody>
      </p:sp>
      <p:sp>
        <p:nvSpPr>
          <p:cNvPr id="3" name="Text Placeholder 2">
            <a:extLst>
              <a:ext uri="{FF2B5EF4-FFF2-40B4-BE49-F238E27FC236}">
                <a16:creationId xmlns:a16="http://schemas.microsoft.com/office/drawing/2014/main" id="{ACA958E3-537D-4182-B62C-177A3887E635}"/>
              </a:ext>
            </a:extLst>
          </p:cNvPr>
          <p:cNvSpPr>
            <a:spLocks noGrp="1"/>
          </p:cNvSpPr>
          <p:nvPr>
            <p:ph type="body" sz="quarter" idx="11"/>
          </p:nvPr>
        </p:nvSpPr>
        <p:spPr/>
        <p:txBody>
          <a:bodyPr>
            <a:normAutofit/>
          </a:bodyPr>
          <a:lstStyle/>
          <a:p>
            <a:endParaRPr lang="en-IN" sz="1800" b="1" dirty="0"/>
          </a:p>
          <a:p>
            <a:r>
              <a:rPr lang="en-IN" sz="2000" b="1" i="1" dirty="0"/>
              <a:t>Back-end/ Front-end Separation</a:t>
            </a:r>
            <a:br>
              <a:rPr lang="en-IN" sz="2000" b="1" i="1" dirty="0"/>
            </a:br>
            <a:endParaRPr lang="en-IN" sz="1800" b="1" i="1" dirty="0"/>
          </a:p>
          <a:p>
            <a:pPr marL="285750" indent="-285750">
              <a:buFont typeface="Arial" panose="020B0604020202020204" pitchFamily="34" charset="0"/>
              <a:buChar char="•"/>
            </a:pPr>
            <a:r>
              <a:rPr lang="en-US" sz="1600" dirty="0"/>
              <a:t>In single-page applications, UI is separated from data. This allows you to revamp your frontend and alter the UI as much as you want without affecting the backend (barring some static resource files).</a:t>
            </a:r>
          </a:p>
          <a:p>
            <a:pPr marL="285750" indent="-285750">
              <a:buFont typeface="Arial" panose="020B0604020202020204" pitchFamily="34" charset="0"/>
              <a:buChar char="•"/>
            </a:pPr>
            <a:r>
              <a:rPr lang="en-US" sz="1600" dirty="0"/>
              <a:t>Decoupling of front-end/back-end development makes it easier to find bugs in your codebase. It’s also easier to integrate new APIs and alter the ways in which data enters the SPA framework and flows to different systems. All without affecting the UI.</a:t>
            </a:r>
          </a:p>
          <a:p>
            <a:br>
              <a:rPr lang="en-IN" sz="1600" b="1" dirty="0"/>
            </a:br>
            <a:endParaRPr lang="en-IN" sz="1600" b="1" dirty="0"/>
          </a:p>
        </p:txBody>
      </p:sp>
    </p:spTree>
    <p:extLst>
      <p:ext uri="{BB962C8B-B14F-4D97-AF65-F5344CB8AC3E}">
        <p14:creationId xmlns:p14="http://schemas.microsoft.com/office/powerpoint/2010/main" val="2813577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C06F3F47-7071-4225-BF59-0F3D8FD9A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588" y="381762"/>
            <a:ext cx="4062984" cy="60944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31109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2D1BD9-5A52-4C73-9B69-84D0E72BB899}"/>
              </a:ext>
            </a:extLst>
          </p:cNvPr>
          <p:cNvSpPr>
            <a:spLocks noGrp="1"/>
          </p:cNvSpPr>
          <p:nvPr>
            <p:ph type="body" sz="quarter" idx="10"/>
          </p:nvPr>
        </p:nvSpPr>
        <p:spPr/>
        <p:txBody>
          <a:bodyPr/>
          <a:lstStyle/>
          <a:p>
            <a:r>
              <a:rPr lang="en-IN" dirty="0"/>
              <a:t>Single Page Application - Drawbacks</a:t>
            </a:r>
          </a:p>
        </p:txBody>
      </p:sp>
      <p:sp>
        <p:nvSpPr>
          <p:cNvPr id="3" name="Text Placeholder 2">
            <a:extLst>
              <a:ext uri="{FF2B5EF4-FFF2-40B4-BE49-F238E27FC236}">
                <a16:creationId xmlns:a16="http://schemas.microsoft.com/office/drawing/2014/main" id="{ACA958E3-537D-4182-B62C-177A3887E635}"/>
              </a:ext>
            </a:extLst>
          </p:cNvPr>
          <p:cNvSpPr>
            <a:spLocks noGrp="1"/>
          </p:cNvSpPr>
          <p:nvPr>
            <p:ph type="body" sz="quarter" idx="11"/>
          </p:nvPr>
        </p:nvSpPr>
        <p:spPr>
          <a:xfrm>
            <a:off x="393599" y="785005"/>
            <a:ext cx="5502898" cy="5530451"/>
          </a:xfrm>
        </p:spPr>
        <p:txBody>
          <a:bodyPr>
            <a:normAutofit/>
          </a:bodyPr>
          <a:lstStyle/>
          <a:p>
            <a:endParaRPr lang="en-IN" sz="1800" b="1" dirty="0"/>
          </a:p>
          <a:p>
            <a:r>
              <a:rPr lang="en-IN" sz="2000" b="1" i="1" dirty="0"/>
              <a:t>SEO Issues</a:t>
            </a:r>
            <a:br>
              <a:rPr lang="en-IN" sz="2000" b="1" i="1" dirty="0"/>
            </a:br>
            <a:endParaRPr lang="en-IN" sz="2000" b="1" i="1" dirty="0"/>
          </a:p>
          <a:p>
            <a:pPr marL="285750" indent="-285750">
              <a:buFont typeface="Arial" panose="020B0604020202020204" pitchFamily="34" charset="0"/>
              <a:buChar char="•"/>
            </a:pPr>
            <a:r>
              <a:rPr lang="en-US" sz="1600" dirty="0"/>
              <a:t>For a long time, Google and other search engines had troubles with indexing SPAs. Their bots were good at crawling static HTML pages but were ill-equipped to render the dynamic content. And without the ability to execute JavaScript, all they saw in an SPA was an empty HTML container.</a:t>
            </a:r>
          </a:p>
          <a:p>
            <a:pPr marL="285750" indent="-285750">
              <a:buFont typeface="Arial" panose="020B0604020202020204" pitchFamily="34" charset="0"/>
              <a:buChar char="•"/>
            </a:pPr>
            <a:r>
              <a:rPr lang="en-US" sz="1600" dirty="0"/>
              <a:t>As a result, single-page applications rarely made it to the top of the search results.</a:t>
            </a:r>
          </a:p>
          <a:p>
            <a:pPr marL="285750" indent="-285750">
              <a:buFont typeface="Arial" panose="020B0604020202020204" pitchFamily="34" charset="0"/>
              <a:buChar char="•"/>
            </a:pPr>
            <a:r>
              <a:rPr lang="en-US" sz="1600" dirty="0"/>
              <a:t>In the last couple of years, </a:t>
            </a:r>
            <a:r>
              <a:rPr lang="en-US" sz="1600" dirty="0">
                <a:hlinkClick r:id="rId3"/>
              </a:rPr>
              <a:t>Google has become much better</a:t>
            </a:r>
            <a:r>
              <a:rPr lang="en-US" sz="1600" dirty="0"/>
              <a:t> at indexing JavaScript.</a:t>
            </a:r>
          </a:p>
          <a:p>
            <a:pPr marL="285750" indent="-285750">
              <a:buFont typeface="Arial" panose="020B0604020202020204" pitchFamily="34" charset="0"/>
              <a:buChar char="•"/>
            </a:pPr>
            <a:r>
              <a:rPr lang="en-US" sz="1600" dirty="0"/>
              <a:t>Still, </a:t>
            </a:r>
            <a:r>
              <a:rPr lang="en-US" sz="1600" dirty="0">
                <a:hlinkClick r:id="rId4"/>
              </a:rPr>
              <a:t>Google admits</a:t>
            </a:r>
            <a:r>
              <a:rPr lang="en-US" sz="1600" dirty="0"/>
              <a:t> it sometimes can’t properly index single-page applications. Not to mention that other search engines haven’t yet achieved the same SPA-crawling prowess.</a:t>
            </a:r>
          </a:p>
          <a:p>
            <a:endParaRPr lang="en-IN" sz="1600" b="1" dirty="0"/>
          </a:p>
        </p:txBody>
      </p:sp>
      <p:pic>
        <p:nvPicPr>
          <p:cNvPr id="5" name="Picture 4" descr="A screenshot of a cell phone&#10;&#10;Description automatically generated">
            <a:extLst>
              <a:ext uri="{FF2B5EF4-FFF2-40B4-BE49-F238E27FC236}">
                <a16:creationId xmlns:a16="http://schemas.microsoft.com/office/drawing/2014/main" id="{8F54CC6C-258B-4AE3-BC39-24B2595D1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5504" y="2148456"/>
            <a:ext cx="5333333" cy="30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57168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2D1BD9-5A52-4C73-9B69-84D0E72BB899}"/>
              </a:ext>
            </a:extLst>
          </p:cNvPr>
          <p:cNvSpPr>
            <a:spLocks noGrp="1"/>
          </p:cNvSpPr>
          <p:nvPr>
            <p:ph type="body" sz="quarter" idx="10"/>
          </p:nvPr>
        </p:nvSpPr>
        <p:spPr/>
        <p:txBody>
          <a:bodyPr/>
          <a:lstStyle/>
          <a:p>
            <a:r>
              <a:rPr lang="en-IN" dirty="0"/>
              <a:t>Single Page Application - Drawbacks</a:t>
            </a:r>
          </a:p>
        </p:txBody>
      </p:sp>
      <p:sp>
        <p:nvSpPr>
          <p:cNvPr id="3" name="Text Placeholder 2">
            <a:extLst>
              <a:ext uri="{FF2B5EF4-FFF2-40B4-BE49-F238E27FC236}">
                <a16:creationId xmlns:a16="http://schemas.microsoft.com/office/drawing/2014/main" id="{ACA958E3-537D-4182-B62C-177A3887E635}"/>
              </a:ext>
            </a:extLst>
          </p:cNvPr>
          <p:cNvSpPr>
            <a:spLocks noGrp="1"/>
          </p:cNvSpPr>
          <p:nvPr>
            <p:ph type="body" sz="quarter" idx="11"/>
          </p:nvPr>
        </p:nvSpPr>
        <p:spPr/>
        <p:txBody>
          <a:bodyPr>
            <a:normAutofit/>
          </a:bodyPr>
          <a:lstStyle/>
          <a:p>
            <a:endParaRPr lang="en-IN" sz="1800" b="1" dirty="0"/>
          </a:p>
          <a:p>
            <a:r>
              <a:rPr lang="en-IN" sz="2000" b="1" i="1" dirty="0"/>
              <a:t>Memory Leaks</a:t>
            </a:r>
            <a:br>
              <a:rPr lang="en-IN" sz="2000" b="1" i="1" dirty="0"/>
            </a:br>
            <a:endParaRPr lang="en-IN" sz="1800" b="1" i="1" dirty="0"/>
          </a:p>
          <a:p>
            <a:pPr marL="171450" indent="-171450">
              <a:buFont typeface="Arial" panose="020B0604020202020204" pitchFamily="34" charset="0"/>
              <a:buChar char="•"/>
            </a:pPr>
            <a:r>
              <a:rPr lang="en-US" sz="1600" dirty="0">
                <a:hlinkClick r:id="rId3"/>
              </a:rPr>
              <a:t>Event listeners</a:t>
            </a:r>
            <a:r>
              <a:rPr lang="en-US" sz="1600" dirty="0"/>
              <a:t> used in SPAs can cause a loss of available memory on the user devices. Since your app is essentially a single page that never reloads, memory leaks get worse the longer SPA runs.</a:t>
            </a:r>
          </a:p>
          <a:p>
            <a:pPr marL="171450" indent="-171450">
              <a:buFont typeface="Arial" panose="020B0604020202020204" pitchFamily="34" charset="0"/>
              <a:buChar char="•"/>
            </a:pPr>
            <a:r>
              <a:rPr lang="en-US" sz="1600" dirty="0"/>
              <a:t>If you don’t pay enough attention to this problem during development, it can lead to significant slowdowns and quickly drain the device’s battery.</a:t>
            </a:r>
          </a:p>
          <a:p>
            <a:br>
              <a:rPr lang="en-IN" sz="1600" b="1" dirty="0"/>
            </a:br>
            <a:endParaRPr lang="en-IN" sz="1600" b="1" dirty="0"/>
          </a:p>
        </p:txBody>
      </p:sp>
    </p:spTree>
    <p:extLst>
      <p:ext uri="{BB962C8B-B14F-4D97-AF65-F5344CB8AC3E}">
        <p14:creationId xmlns:p14="http://schemas.microsoft.com/office/powerpoint/2010/main" val="1574942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2D1BD9-5A52-4C73-9B69-84D0E72BB899}"/>
              </a:ext>
            </a:extLst>
          </p:cNvPr>
          <p:cNvSpPr>
            <a:spLocks noGrp="1"/>
          </p:cNvSpPr>
          <p:nvPr>
            <p:ph type="body" sz="quarter" idx="10"/>
          </p:nvPr>
        </p:nvSpPr>
        <p:spPr/>
        <p:txBody>
          <a:bodyPr/>
          <a:lstStyle/>
          <a:p>
            <a:r>
              <a:rPr lang="en-IN" dirty="0"/>
              <a:t>Single Page Application - Drawbacks</a:t>
            </a:r>
          </a:p>
        </p:txBody>
      </p:sp>
      <p:sp>
        <p:nvSpPr>
          <p:cNvPr id="3" name="Text Placeholder 2">
            <a:extLst>
              <a:ext uri="{FF2B5EF4-FFF2-40B4-BE49-F238E27FC236}">
                <a16:creationId xmlns:a16="http://schemas.microsoft.com/office/drawing/2014/main" id="{ACA958E3-537D-4182-B62C-177A3887E635}"/>
              </a:ext>
            </a:extLst>
          </p:cNvPr>
          <p:cNvSpPr>
            <a:spLocks noGrp="1"/>
          </p:cNvSpPr>
          <p:nvPr>
            <p:ph type="body" sz="quarter" idx="11"/>
          </p:nvPr>
        </p:nvSpPr>
        <p:spPr/>
        <p:txBody>
          <a:bodyPr>
            <a:normAutofit/>
          </a:bodyPr>
          <a:lstStyle/>
          <a:p>
            <a:endParaRPr lang="en-IN" sz="1800" b="1" dirty="0"/>
          </a:p>
          <a:p>
            <a:r>
              <a:rPr lang="en-IN" sz="2000" b="1" i="1" dirty="0"/>
              <a:t>Security Issues</a:t>
            </a:r>
            <a:br>
              <a:rPr lang="en-IN" sz="2000" b="1" i="1" dirty="0"/>
            </a:br>
            <a:endParaRPr lang="en-IN" sz="1800" b="1" i="1" dirty="0"/>
          </a:p>
          <a:p>
            <a:pPr marL="285750" indent="-285750">
              <a:buFont typeface="Arial" panose="020B0604020202020204" pitchFamily="34" charset="0"/>
              <a:buChar char="•"/>
            </a:pPr>
            <a:r>
              <a:rPr lang="en-US" sz="1600" dirty="0">
                <a:hlinkClick r:id="rId3"/>
              </a:rPr>
              <a:t>Cross-Site Scripting</a:t>
            </a:r>
            <a:r>
              <a:rPr lang="en-US" sz="1600" dirty="0"/>
              <a:t> (XSS) makes SPAs a bit more vulnerable to hacker attacks. XSS allows trespassers to insert malicious client-side scripts into otherwise trusted applications.</a:t>
            </a:r>
          </a:p>
          <a:p>
            <a:pPr marL="285750" indent="-285750">
              <a:buFont typeface="Arial" panose="020B0604020202020204" pitchFamily="34" charset="0"/>
              <a:buChar char="•"/>
            </a:pPr>
            <a:r>
              <a:rPr lang="en-US" sz="1600" dirty="0"/>
              <a:t>But there are ways to combat Cross-Site Scripting. With single-page applications, you can secure your data endpoints and separate the JS that gets downloaded by a client into multiple isolated pieces.</a:t>
            </a:r>
          </a:p>
          <a:p>
            <a:pPr marL="285750" indent="-285750">
              <a:buFont typeface="Arial" panose="020B0604020202020204" pitchFamily="34" charset="0"/>
              <a:buChar char="•"/>
            </a:pPr>
            <a:r>
              <a:rPr lang="en-US" sz="1600" dirty="0"/>
              <a:t>This way, attackers won’t be able to access all your code at once.</a:t>
            </a:r>
          </a:p>
          <a:p>
            <a:br>
              <a:rPr lang="en-IN" sz="1600" b="1" dirty="0"/>
            </a:br>
            <a:endParaRPr lang="en-IN" sz="1600" b="1" dirty="0"/>
          </a:p>
        </p:txBody>
      </p:sp>
    </p:spTree>
    <p:extLst>
      <p:ext uri="{BB962C8B-B14F-4D97-AF65-F5344CB8AC3E}">
        <p14:creationId xmlns:p14="http://schemas.microsoft.com/office/powerpoint/2010/main" val="1902813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2D1BD9-5A52-4C73-9B69-84D0E72BB899}"/>
              </a:ext>
            </a:extLst>
          </p:cNvPr>
          <p:cNvSpPr>
            <a:spLocks noGrp="1"/>
          </p:cNvSpPr>
          <p:nvPr>
            <p:ph type="body" sz="quarter" idx="10"/>
          </p:nvPr>
        </p:nvSpPr>
        <p:spPr/>
        <p:txBody>
          <a:bodyPr/>
          <a:lstStyle/>
          <a:p>
            <a:r>
              <a:rPr lang="en-IN" dirty="0"/>
              <a:t>Single Page Application - Drawbacks</a:t>
            </a:r>
          </a:p>
        </p:txBody>
      </p:sp>
      <p:sp>
        <p:nvSpPr>
          <p:cNvPr id="3" name="Text Placeholder 2">
            <a:extLst>
              <a:ext uri="{FF2B5EF4-FFF2-40B4-BE49-F238E27FC236}">
                <a16:creationId xmlns:a16="http://schemas.microsoft.com/office/drawing/2014/main" id="{ACA958E3-537D-4182-B62C-177A3887E635}"/>
              </a:ext>
            </a:extLst>
          </p:cNvPr>
          <p:cNvSpPr>
            <a:spLocks noGrp="1"/>
          </p:cNvSpPr>
          <p:nvPr>
            <p:ph type="body" sz="quarter" idx="11"/>
          </p:nvPr>
        </p:nvSpPr>
        <p:spPr/>
        <p:txBody>
          <a:bodyPr>
            <a:normAutofit/>
          </a:bodyPr>
          <a:lstStyle/>
          <a:p>
            <a:endParaRPr lang="en-IN" sz="1800" b="1" dirty="0"/>
          </a:p>
          <a:p>
            <a:r>
              <a:rPr lang="en-IN" sz="2000" b="1" i="1" dirty="0"/>
              <a:t>Slow first load</a:t>
            </a:r>
            <a:br>
              <a:rPr lang="en-IN" sz="2000" b="1" i="1" dirty="0"/>
            </a:br>
            <a:endParaRPr lang="en-IN" sz="1800" b="1" i="1" dirty="0"/>
          </a:p>
          <a:p>
            <a:pPr marL="285750" indent="-285750">
              <a:buFont typeface="Arial" panose="020B0604020202020204" pitchFamily="34" charset="0"/>
              <a:buChar char="•"/>
            </a:pPr>
            <a:r>
              <a:rPr lang="en-US" sz="1600" dirty="0"/>
              <a:t>SPAs launch slower than the traditional applications. This happens due to client-side rendering. Before your browser can render the page, it has to load bulky JS frameworks. This could take a while, especially for the large application.</a:t>
            </a:r>
          </a:p>
          <a:p>
            <a:pPr marL="285750" indent="-285750">
              <a:buFont typeface="Arial" panose="020B0604020202020204" pitchFamily="34" charset="0"/>
              <a:buChar char="•"/>
            </a:pPr>
            <a:r>
              <a:rPr lang="en-US" sz="1600" dirty="0"/>
              <a:t>But after the first render, SPAs become much faster than MPAs.</a:t>
            </a:r>
          </a:p>
          <a:p>
            <a:pPr marL="285750" indent="-285750">
              <a:buFont typeface="Arial" panose="020B0604020202020204" pitchFamily="34" charset="0"/>
              <a:buChar char="•"/>
            </a:pPr>
            <a:r>
              <a:rPr lang="en-US" sz="1600" dirty="0"/>
              <a:t>Fortunately, there are ways to speed up the SPA initialization such as loading assets dynamically and minimizing the scripts.</a:t>
            </a:r>
          </a:p>
          <a:p>
            <a:br>
              <a:rPr lang="en-IN" sz="1600" b="1" dirty="0"/>
            </a:br>
            <a:endParaRPr lang="en-IN" sz="1600" b="1" dirty="0"/>
          </a:p>
        </p:txBody>
      </p:sp>
    </p:spTree>
    <p:extLst>
      <p:ext uri="{BB962C8B-B14F-4D97-AF65-F5344CB8AC3E}">
        <p14:creationId xmlns:p14="http://schemas.microsoft.com/office/powerpoint/2010/main" val="1404351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2D1BD9-5A52-4C73-9B69-84D0E72BB899}"/>
              </a:ext>
            </a:extLst>
          </p:cNvPr>
          <p:cNvSpPr>
            <a:spLocks noGrp="1"/>
          </p:cNvSpPr>
          <p:nvPr>
            <p:ph type="body" sz="quarter" idx="10"/>
          </p:nvPr>
        </p:nvSpPr>
        <p:spPr/>
        <p:txBody>
          <a:bodyPr/>
          <a:lstStyle/>
          <a:p>
            <a:r>
              <a:rPr lang="en-IN" dirty="0"/>
              <a:t>Single Page Application - Drawbacks</a:t>
            </a:r>
          </a:p>
        </p:txBody>
      </p:sp>
      <p:sp>
        <p:nvSpPr>
          <p:cNvPr id="3" name="Text Placeholder 2">
            <a:extLst>
              <a:ext uri="{FF2B5EF4-FFF2-40B4-BE49-F238E27FC236}">
                <a16:creationId xmlns:a16="http://schemas.microsoft.com/office/drawing/2014/main" id="{ACA958E3-537D-4182-B62C-177A3887E635}"/>
              </a:ext>
            </a:extLst>
          </p:cNvPr>
          <p:cNvSpPr>
            <a:spLocks noGrp="1"/>
          </p:cNvSpPr>
          <p:nvPr>
            <p:ph type="body" sz="quarter" idx="11"/>
          </p:nvPr>
        </p:nvSpPr>
        <p:spPr/>
        <p:txBody>
          <a:bodyPr>
            <a:normAutofit/>
          </a:bodyPr>
          <a:lstStyle/>
          <a:p>
            <a:endParaRPr lang="en-IN" sz="1800" b="1" dirty="0"/>
          </a:p>
          <a:p>
            <a:r>
              <a:rPr lang="en-IN" sz="2000" b="1" i="1" dirty="0"/>
              <a:t>Limited functionality with JavaScript Disabled</a:t>
            </a:r>
            <a:br>
              <a:rPr lang="en-IN" sz="2000" b="1" i="1" dirty="0"/>
            </a:br>
            <a:endParaRPr lang="en-IN" sz="1800" b="1" i="1" dirty="0"/>
          </a:p>
          <a:p>
            <a:pPr marL="285750" indent="-285750">
              <a:buFont typeface="Arial" panose="020B0604020202020204" pitchFamily="34" charset="0"/>
              <a:buChar char="•"/>
            </a:pPr>
            <a:r>
              <a:rPr lang="en-US" sz="1600" dirty="0">
                <a:hlinkClick r:id="rId3"/>
              </a:rPr>
              <a:t>A small percentage of users</a:t>
            </a:r>
            <a:r>
              <a:rPr lang="en-US" sz="1600" dirty="0"/>
              <a:t> disable JavaScript in their browsers. The reasons range from increased speed to security concerns. For such people, your cutting-edge SPA would be downright unusable.</a:t>
            </a:r>
          </a:p>
          <a:p>
            <a:pPr marL="285750" indent="-285750">
              <a:buFont typeface="Arial" panose="020B0604020202020204" pitchFamily="34" charset="0"/>
              <a:buChar char="•"/>
            </a:pPr>
            <a:r>
              <a:rPr lang="en-US" sz="1600" dirty="0"/>
              <a:t>The partial solution for this problem is to use server-side rendering for the first load. Still, some of your app’s functionality may remain unavailable with the JS disabled.</a:t>
            </a:r>
          </a:p>
          <a:p>
            <a:pPr marL="285750" indent="-285750">
              <a:buFont typeface="Arial" panose="020B0604020202020204" pitchFamily="34" charset="0"/>
              <a:buChar char="•"/>
            </a:pPr>
            <a:r>
              <a:rPr lang="en-US" sz="1600" dirty="0">
                <a:hlinkClick r:id="rId4"/>
              </a:rPr>
              <a:t>Progressive enhancement philosophy</a:t>
            </a:r>
            <a:r>
              <a:rPr lang="en-US" sz="1600" dirty="0"/>
              <a:t> also allows you to create applications that deliver a satisfying experience to people who, disable JavaScript, or use outdated browsers and hardware.</a:t>
            </a:r>
          </a:p>
          <a:p>
            <a:br>
              <a:rPr lang="en-IN" sz="1600" b="1" dirty="0"/>
            </a:br>
            <a:endParaRPr lang="en-IN" sz="1600" b="1" dirty="0"/>
          </a:p>
        </p:txBody>
      </p:sp>
    </p:spTree>
    <p:extLst>
      <p:ext uri="{BB962C8B-B14F-4D97-AF65-F5344CB8AC3E}">
        <p14:creationId xmlns:p14="http://schemas.microsoft.com/office/powerpoint/2010/main" val="1384018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91A43C-F0FC-4C9E-9F6C-4024D6E72239}"/>
              </a:ext>
            </a:extLst>
          </p:cNvPr>
          <p:cNvSpPr>
            <a:spLocks noGrp="1"/>
          </p:cNvSpPr>
          <p:nvPr>
            <p:ph type="body" sz="quarter" idx="10"/>
          </p:nvPr>
        </p:nvSpPr>
        <p:spPr/>
        <p:txBody>
          <a:bodyPr/>
          <a:lstStyle/>
          <a:p>
            <a:r>
              <a:rPr lang="en-US" dirty="0">
                <a:latin typeface="Futura Medium" charset="0"/>
                <a:ea typeface="Futura Medium" charset="0"/>
                <a:cs typeface="Futura Medium" charset="0"/>
              </a:rPr>
              <a:t>Agenda</a:t>
            </a:r>
            <a:endParaRPr lang="en-GB" dirty="0">
              <a:latin typeface="Futura Medium" charset="0"/>
              <a:ea typeface="Futura Medium" charset="0"/>
              <a:cs typeface="Futura Medium" charset="0"/>
            </a:endParaRPr>
          </a:p>
        </p:txBody>
      </p:sp>
      <p:sp>
        <p:nvSpPr>
          <p:cNvPr id="3" name="Text Placeholder 2">
            <a:extLst>
              <a:ext uri="{FF2B5EF4-FFF2-40B4-BE49-F238E27FC236}">
                <a16:creationId xmlns:a16="http://schemas.microsoft.com/office/drawing/2014/main" id="{60225D2E-A257-4375-9DC3-BCFB2FC08251}"/>
              </a:ext>
            </a:extLst>
          </p:cNvPr>
          <p:cNvSpPr>
            <a:spLocks noGrp="1"/>
          </p:cNvSpPr>
          <p:nvPr>
            <p:ph type="body" sz="quarter" idx="11"/>
          </p:nvPr>
        </p:nvSpPr>
        <p:spPr>
          <a:xfrm>
            <a:off x="393599" y="785005"/>
            <a:ext cx="11444906" cy="5469707"/>
          </a:xfrm>
        </p:spPr>
        <p:txBody>
          <a:bodyPr/>
          <a:lstStyle/>
          <a:p>
            <a:endParaRPr lang="en-IN" sz="1800" dirty="0"/>
          </a:p>
          <a:p>
            <a:pPr marL="171450" indent="-171450">
              <a:buFont typeface="Arial" panose="020B0604020202020204" pitchFamily="34" charset="0"/>
              <a:buChar char="•"/>
            </a:pPr>
            <a:r>
              <a:rPr lang="en-IN" sz="1800" dirty="0"/>
              <a:t>Trivia</a:t>
            </a:r>
          </a:p>
          <a:p>
            <a:pPr marL="171450" indent="-171450">
              <a:buFont typeface="Arial" panose="020B0604020202020204" pitchFamily="34" charset="0"/>
              <a:buChar char="•"/>
            </a:pPr>
            <a:r>
              <a:rPr lang="en-IN" sz="1800" dirty="0"/>
              <a:t>What is SPA?</a:t>
            </a:r>
          </a:p>
          <a:p>
            <a:pPr marL="171450" indent="-171450">
              <a:buFont typeface="Arial" panose="020B0604020202020204" pitchFamily="34" charset="0"/>
              <a:buChar char="•"/>
            </a:pPr>
            <a:r>
              <a:rPr lang="en-IN" sz="1800" dirty="0"/>
              <a:t>What is MPA?</a:t>
            </a:r>
          </a:p>
          <a:p>
            <a:pPr marL="171450" indent="-171450">
              <a:buFont typeface="Arial" panose="020B0604020202020204" pitchFamily="34" charset="0"/>
              <a:buChar char="•"/>
            </a:pPr>
            <a:r>
              <a:rPr lang="en-IN" sz="1800" dirty="0"/>
              <a:t>SPA vs MPA. What’s the difference?</a:t>
            </a:r>
          </a:p>
          <a:p>
            <a:pPr marL="171450" indent="-171450">
              <a:buFont typeface="Arial" panose="020B0604020202020204" pitchFamily="34" charset="0"/>
              <a:buChar char="•"/>
            </a:pPr>
            <a:r>
              <a:rPr lang="en-IN" sz="1800" dirty="0"/>
              <a:t>Pros &amp; Cons</a:t>
            </a:r>
          </a:p>
          <a:p>
            <a:pPr marL="171450" indent="-171450">
              <a:buFont typeface="Arial" panose="020B0604020202020204" pitchFamily="34" charset="0"/>
              <a:buChar char="•"/>
            </a:pPr>
            <a:r>
              <a:rPr lang="en-IN" sz="1800" dirty="0"/>
              <a:t>Questions</a:t>
            </a:r>
          </a:p>
          <a:p>
            <a:pPr marL="171450" indent="-171450">
              <a:buFont typeface="Arial" panose="020B0604020202020204" pitchFamily="34" charset="0"/>
              <a:buChar char="•"/>
            </a:pPr>
            <a:endParaRPr lang="en-IN" sz="1800" dirty="0"/>
          </a:p>
        </p:txBody>
      </p:sp>
      <p:sp>
        <p:nvSpPr>
          <p:cNvPr id="5" name="Rectangle 4">
            <a:extLst>
              <a:ext uri="{FF2B5EF4-FFF2-40B4-BE49-F238E27FC236}">
                <a16:creationId xmlns:a16="http://schemas.microsoft.com/office/drawing/2014/main" id="{ABED3979-B00C-43C1-B9D0-C618FE3C1B52}"/>
              </a:ext>
            </a:extLst>
          </p:cNvPr>
          <p:cNvSpPr/>
          <p:nvPr/>
        </p:nvSpPr>
        <p:spPr>
          <a:xfrm>
            <a:off x="388190" y="817182"/>
            <a:ext cx="11469702" cy="5736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endParaRPr lang="en-GB" sz="1200" dirty="0">
              <a:solidFill>
                <a:prstClr val="white"/>
              </a:solidFill>
              <a:latin typeface="Futura Medium" charset="0"/>
              <a:ea typeface="Futura Medium" charset="0"/>
              <a:cs typeface="Futura Medium" charset="0"/>
            </a:endParaRPr>
          </a:p>
        </p:txBody>
      </p:sp>
      <p:sp>
        <p:nvSpPr>
          <p:cNvPr id="12" name="TextBox 11">
            <a:extLst>
              <a:ext uri="{FF2B5EF4-FFF2-40B4-BE49-F238E27FC236}">
                <a16:creationId xmlns:a16="http://schemas.microsoft.com/office/drawing/2014/main" id="{F166FB2B-985F-4841-9EAD-B628929C7361}"/>
              </a:ext>
            </a:extLst>
          </p:cNvPr>
          <p:cNvSpPr txBox="1"/>
          <p:nvPr/>
        </p:nvSpPr>
        <p:spPr>
          <a:xfrm>
            <a:off x="8312479" y="1443855"/>
            <a:ext cx="25706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srgbClr val="5F6F85"/>
              </a:solidFill>
              <a:effectLst/>
              <a:uLnTx/>
              <a:uFillTx/>
              <a:latin typeface="Futura Md BT" panose="020B0602020204020303" pitchFamily="34" charset="0"/>
            </a:endParaRPr>
          </a:p>
        </p:txBody>
      </p:sp>
    </p:spTree>
    <p:extLst>
      <p:ext uri="{BB962C8B-B14F-4D97-AF65-F5344CB8AC3E}">
        <p14:creationId xmlns:p14="http://schemas.microsoft.com/office/powerpoint/2010/main" val="814745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40D8AC1-57B5-437C-9EA3-74624C6ABD2F}"/>
              </a:ext>
            </a:extLst>
          </p:cNvPr>
          <p:cNvSpPr>
            <a:spLocks noGrp="1"/>
          </p:cNvSpPr>
          <p:nvPr>
            <p:ph type="body" sz="quarter" idx="4294967295"/>
          </p:nvPr>
        </p:nvSpPr>
        <p:spPr>
          <a:xfrm>
            <a:off x="-3852672" y="2895791"/>
            <a:ext cx="12192000" cy="1285875"/>
          </a:xfrm>
          <a:prstGeom prst="rect">
            <a:avLst/>
          </a:prstGeom>
        </p:spPr>
        <p:txBody>
          <a:bodyPr>
            <a:normAutofit/>
          </a:bodyPr>
          <a:lstStyle/>
          <a:p>
            <a:pPr marL="0" indent="0" algn="ctr">
              <a:buNone/>
            </a:pPr>
            <a:r>
              <a:rPr lang="en-IN" sz="4000" dirty="0"/>
              <a:t>Questions?</a:t>
            </a:r>
          </a:p>
        </p:txBody>
      </p:sp>
    </p:spTree>
    <p:extLst>
      <p:ext uri="{BB962C8B-B14F-4D97-AF65-F5344CB8AC3E}">
        <p14:creationId xmlns:p14="http://schemas.microsoft.com/office/powerpoint/2010/main" val="3406016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FEA7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computer, indoor, desk, laptop&#10;&#10;Description automatically generated">
            <a:extLst>
              <a:ext uri="{FF2B5EF4-FFF2-40B4-BE49-F238E27FC236}">
                <a16:creationId xmlns:a16="http://schemas.microsoft.com/office/drawing/2014/main" id="{08563AAF-D44C-4CF0-BDB3-87A093227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0" y="1813736"/>
            <a:ext cx="5129784" cy="3244587"/>
          </a:xfrm>
          <a:prstGeom prst="rect">
            <a:avLst/>
          </a:prstGeom>
        </p:spPr>
      </p:pic>
      <p:sp>
        <p:nvSpPr>
          <p:cNvPr id="18" name="Rectangle 17">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FEA7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clock&#10;&#10;Description automatically generated">
            <a:extLst>
              <a:ext uri="{FF2B5EF4-FFF2-40B4-BE49-F238E27FC236}">
                <a16:creationId xmlns:a16="http://schemas.microsoft.com/office/drawing/2014/main" id="{7830E43E-2486-44A8-AF5A-360F995E0012}"/>
              </a:ext>
            </a:extLst>
          </p:cNvPr>
          <p:cNvPicPr>
            <a:picLocks noChangeAspect="1"/>
          </p:cNvPicPr>
          <p:nvPr/>
        </p:nvPicPr>
        <p:blipFill rotWithShape="1">
          <a:blip r:embed="rId4">
            <a:extLst>
              <a:ext uri="{28A0092B-C50C-407E-A947-70E740481C1C}">
                <a14:useLocalDpi xmlns:a14="http://schemas.microsoft.com/office/drawing/2010/main" val="0"/>
              </a:ext>
            </a:extLst>
          </a:blip>
          <a:srcRect l="4526" r="6585"/>
          <a:stretch/>
        </p:blipFill>
        <p:spPr>
          <a:xfrm>
            <a:off x="6421034" y="1986250"/>
            <a:ext cx="5129784" cy="2885499"/>
          </a:xfrm>
          <a:prstGeom prst="rect">
            <a:avLst/>
          </a:prstGeom>
        </p:spPr>
      </p:pic>
    </p:spTree>
    <p:extLst>
      <p:ext uri="{BB962C8B-B14F-4D97-AF65-F5344CB8AC3E}">
        <p14:creationId xmlns:p14="http://schemas.microsoft.com/office/powerpoint/2010/main" val="999500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4CB3CF-AA94-42BD-AE22-0A37081AB968}"/>
              </a:ext>
            </a:extLst>
          </p:cNvPr>
          <p:cNvSpPr/>
          <p:nvPr/>
        </p:nvSpPr>
        <p:spPr>
          <a:xfrm>
            <a:off x="1133856" y="4506944"/>
            <a:ext cx="9924288" cy="1938992"/>
          </a:xfrm>
          <a:prstGeom prst="rect">
            <a:avLst/>
          </a:prstGeom>
        </p:spPr>
        <p:txBody>
          <a:bodyPr wrap="square">
            <a:spAutoFit/>
          </a:bodyPr>
          <a:lstStyle/>
          <a:p>
            <a:r>
              <a:rPr lang="en-US" sz="2400" dirty="0">
                <a:solidFill>
                  <a:srgbClr val="222222"/>
                </a:solidFill>
                <a:latin typeface="Futura Medium"/>
              </a:rPr>
              <a:t>The </a:t>
            </a:r>
            <a:r>
              <a:rPr lang="en-US" sz="2400" b="1" dirty="0">
                <a:solidFill>
                  <a:srgbClr val="222222"/>
                </a:solidFill>
                <a:latin typeface="Futura Medium"/>
              </a:rPr>
              <a:t>average load time</a:t>
            </a:r>
            <a:r>
              <a:rPr lang="en-US" sz="2400" dirty="0">
                <a:solidFill>
                  <a:srgbClr val="222222"/>
                </a:solidFill>
                <a:latin typeface="Futura Medium"/>
              </a:rPr>
              <a:t> of the top-ranking </a:t>
            </a:r>
            <a:r>
              <a:rPr lang="en-US" sz="2400" b="1" dirty="0">
                <a:solidFill>
                  <a:srgbClr val="222222"/>
                </a:solidFill>
                <a:latin typeface="Futura Medium"/>
              </a:rPr>
              <a:t>websites</a:t>
            </a:r>
            <a:r>
              <a:rPr lang="en-US" sz="2400" dirty="0">
                <a:solidFill>
                  <a:srgbClr val="222222"/>
                </a:solidFill>
                <a:latin typeface="Futura Medium"/>
              </a:rPr>
              <a:t> in Google is under three seconds, and considering 57% of </a:t>
            </a:r>
            <a:r>
              <a:rPr lang="en-US" sz="2400" b="1" dirty="0">
                <a:solidFill>
                  <a:srgbClr val="222222"/>
                </a:solidFill>
                <a:latin typeface="Futura Medium"/>
              </a:rPr>
              <a:t>people</a:t>
            </a:r>
            <a:r>
              <a:rPr lang="en-US" sz="2400" dirty="0">
                <a:solidFill>
                  <a:srgbClr val="222222"/>
                </a:solidFill>
                <a:latin typeface="Futura Medium"/>
              </a:rPr>
              <a:t> leave a </a:t>
            </a:r>
            <a:r>
              <a:rPr lang="en-US" sz="2400" b="1" dirty="0">
                <a:solidFill>
                  <a:srgbClr val="222222"/>
                </a:solidFill>
                <a:latin typeface="Futura Medium"/>
              </a:rPr>
              <a:t>page</a:t>
            </a:r>
            <a:r>
              <a:rPr lang="en-US" sz="2400" dirty="0">
                <a:solidFill>
                  <a:srgbClr val="222222"/>
                </a:solidFill>
                <a:latin typeface="Futura Medium"/>
              </a:rPr>
              <a:t> that takes longer than three seconds to </a:t>
            </a:r>
            <a:r>
              <a:rPr lang="en-US" sz="2400" b="1" dirty="0">
                <a:solidFill>
                  <a:srgbClr val="222222"/>
                </a:solidFill>
                <a:latin typeface="Futura Medium"/>
              </a:rPr>
              <a:t>load</a:t>
            </a:r>
            <a:r>
              <a:rPr lang="en-US" sz="2400" dirty="0">
                <a:solidFill>
                  <a:srgbClr val="222222"/>
                </a:solidFill>
                <a:latin typeface="Futura Medium"/>
              </a:rPr>
              <a:t>, you have an enormous opportunity to increase </a:t>
            </a:r>
            <a:r>
              <a:rPr lang="en-US" sz="2400" b="1" dirty="0">
                <a:solidFill>
                  <a:srgbClr val="222222"/>
                </a:solidFill>
                <a:latin typeface="Futura Medium"/>
              </a:rPr>
              <a:t>website</a:t>
            </a:r>
            <a:r>
              <a:rPr lang="en-US" sz="2400" dirty="0">
                <a:solidFill>
                  <a:srgbClr val="222222"/>
                </a:solidFill>
                <a:latin typeface="Futura Medium"/>
              </a:rPr>
              <a:t> traffic just by increasing </a:t>
            </a:r>
            <a:r>
              <a:rPr lang="en-US" sz="2400" b="1" dirty="0">
                <a:solidFill>
                  <a:srgbClr val="222222"/>
                </a:solidFill>
                <a:latin typeface="Futura Medium"/>
              </a:rPr>
              <a:t>site speed</a:t>
            </a:r>
            <a:endParaRPr lang="en-IN" sz="2400" dirty="0">
              <a:latin typeface="Futura Medium"/>
            </a:endParaRPr>
          </a:p>
        </p:txBody>
      </p:sp>
      <p:pic>
        <p:nvPicPr>
          <p:cNvPr id="5" name="Picture 4" descr="A screenshot of a computer&#10;&#10;Description automatically generated">
            <a:extLst>
              <a:ext uri="{FF2B5EF4-FFF2-40B4-BE49-F238E27FC236}">
                <a16:creationId xmlns:a16="http://schemas.microsoft.com/office/drawing/2014/main" id="{90B96BCA-929E-428B-A4C1-6732EAB89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407" y="412064"/>
            <a:ext cx="7790498" cy="4084320"/>
          </a:xfrm>
          <a:prstGeom prst="rect">
            <a:avLst/>
          </a:prstGeom>
        </p:spPr>
      </p:pic>
    </p:spTree>
    <p:extLst>
      <p:ext uri="{BB962C8B-B14F-4D97-AF65-F5344CB8AC3E}">
        <p14:creationId xmlns:p14="http://schemas.microsoft.com/office/powerpoint/2010/main" val="2922055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2EAD8F-98E3-4B6C-8490-79EF478E8C1B}"/>
              </a:ext>
            </a:extLst>
          </p:cNvPr>
          <p:cNvSpPr>
            <a:spLocks noGrp="1"/>
          </p:cNvSpPr>
          <p:nvPr>
            <p:ph type="body" sz="quarter" idx="10"/>
          </p:nvPr>
        </p:nvSpPr>
        <p:spPr/>
        <p:txBody>
          <a:bodyPr/>
          <a:lstStyle/>
          <a:p>
            <a:r>
              <a:rPr lang="en-IN" dirty="0"/>
              <a:t>Multiple Page Application</a:t>
            </a:r>
          </a:p>
        </p:txBody>
      </p:sp>
      <p:sp>
        <p:nvSpPr>
          <p:cNvPr id="3" name="Text Placeholder 2">
            <a:extLst>
              <a:ext uri="{FF2B5EF4-FFF2-40B4-BE49-F238E27FC236}">
                <a16:creationId xmlns:a16="http://schemas.microsoft.com/office/drawing/2014/main" id="{48F3BA09-0A56-4089-A5EA-DFACAF2A7355}"/>
              </a:ext>
            </a:extLst>
          </p:cNvPr>
          <p:cNvSpPr>
            <a:spLocks noGrp="1"/>
          </p:cNvSpPr>
          <p:nvPr>
            <p:ph type="body" sz="quarter" idx="11"/>
          </p:nvPr>
        </p:nvSpPr>
        <p:spPr/>
        <p:txBody>
          <a:bodyPr>
            <a:normAutofit/>
          </a:bodyPr>
          <a:lstStyle/>
          <a:p>
            <a:pPr marL="285750" indent="-285750" fontAlgn="base">
              <a:buFont typeface="Arial" panose="020B0604020202020204" pitchFamily="34" charset="0"/>
              <a:buChar char="•"/>
            </a:pPr>
            <a:r>
              <a:rPr lang="en-US" sz="1600" dirty="0"/>
              <a:t>Different to SPAs, multi-page applications (MPAs) are complex websites. To put it more simply, it is a traditional web application that reloads the entire page whenever the user interacts with the website.</a:t>
            </a:r>
          </a:p>
          <a:p>
            <a:pPr marL="285750" indent="-285750" fontAlgn="base">
              <a:buFont typeface="Arial" panose="020B0604020202020204" pitchFamily="34" charset="0"/>
              <a:buChar char="•"/>
            </a:pPr>
            <a:r>
              <a:rPr lang="en-US" sz="1600" dirty="0"/>
              <a:t>Each time that the data is exchanged, the application makes a request from the server to display different information in the browser. The main reason why it differs so much from the single-page applications.</a:t>
            </a:r>
          </a:p>
          <a:p>
            <a:pPr marL="285750" indent="-285750" fontAlgn="base">
              <a:buFont typeface="Arial" panose="020B0604020202020204" pitchFamily="34" charset="0"/>
              <a:buChar char="•"/>
            </a:pPr>
            <a:r>
              <a:rPr lang="en-US" sz="1600" dirty="0"/>
              <a:t>MPAs take time to execute the information exchanges, meaning that the user experience can be harmed if the servers connect slowly or the internet connection is poor. </a:t>
            </a:r>
          </a:p>
        </p:txBody>
      </p:sp>
    </p:spTree>
    <p:extLst>
      <p:ext uri="{BB962C8B-B14F-4D97-AF65-F5344CB8AC3E}">
        <p14:creationId xmlns:p14="http://schemas.microsoft.com/office/powerpoint/2010/main" val="1945370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73E199-6086-4627-AA8C-B3A30A6462A2}"/>
              </a:ext>
            </a:extLst>
          </p:cNvPr>
          <p:cNvSpPr>
            <a:spLocks noGrp="1"/>
          </p:cNvSpPr>
          <p:nvPr>
            <p:ph type="body" sz="quarter" idx="10"/>
          </p:nvPr>
        </p:nvSpPr>
        <p:spPr/>
        <p:txBody>
          <a:bodyPr/>
          <a:lstStyle/>
          <a:p>
            <a:r>
              <a:rPr lang="en-IN" dirty="0"/>
              <a:t>Multiple Page Application</a:t>
            </a:r>
          </a:p>
        </p:txBody>
      </p:sp>
      <p:pic>
        <p:nvPicPr>
          <p:cNvPr id="5" name="Picture 4" descr="A picture containing computer&#10;&#10;Description automatically generated">
            <a:extLst>
              <a:ext uri="{FF2B5EF4-FFF2-40B4-BE49-F238E27FC236}">
                <a16:creationId xmlns:a16="http://schemas.microsoft.com/office/drawing/2014/main" id="{AB71B3CC-528C-46BF-A09A-6688FF3442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808" y="1315212"/>
            <a:ext cx="7644383" cy="4227576"/>
          </a:xfrm>
          <a:prstGeom prst="rect">
            <a:avLst/>
          </a:prstGeom>
        </p:spPr>
      </p:pic>
    </p:spTree>
    <p:extLst>
      <p:ext uri="{BB962C8B-B14F-4D97-AF65-F5344CB8AC3E}">
        <p14:creationId xmlns:p14="http://schemas.microsoft.com/office/powerpoint/2010/main" val="983191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9D71F2-4E97-40EB-923A-DF97751AAE8E}"/>
              </a:ext>
            </a:extLst>
          </p:cNvPr>
          <p:cNvSpPr>
            <a:spLocks noGrp="1"/>
          </p:cNvSpPr>
          <p:nvPr>
            <p:ph type="body" sz="quarter" idx="10"/>
          </p:nvPr>
        </p:nvSpPr>
        <p:spPr/>
        <p:txBody>
          <a:bodyPr/>
          <a:lstStyle/>
          <a:p>
            <a:r>
              <a:rPr lang="en-IN" dirty="0"/>
              <a:t>Single Page Application</a:t>
            </a:r>
          </a:p>
        </p:txBody>
      </p:sp>
      <p:sp>
        <p:nvSpPr>
          <p:cNvPr id="3" name="Text Placeholder 2">
            <a:extLst>
              <a:ext uri="{FF2B5EF4-FFF2-40B4-BE49-F238E27FC236}">
                <a16:creationId xmlns:a16="http://schemas.microsoft.com/office/drawing/2014/main" id="{8385E238-610A-4965-BDDC-E62A31F6DA57}"/>
              </a:ext>
            </a:extLst>
          </p:cNvPr>
          <p:cNvSpPr>
            <a:spLocks noGrp="1"/>
          </p:cNvSpPr>
          <p:nvPr>
            <p:ph type="body" sz="quarter" idx="11"/>
          </p:nvPr>
        </p:nvSpPr>
        <p:spPr/>
        <p:txBody>
          <a:bodyPr>
            <a:normAutofit/>
          </a:bodyPr>
          <a:lstStyle/>
          <a:p>
            <a:pPr marL="171450" indent="-171450">
              <a:buFont typeface="Arial" panose="020B0604020202020204" pitchFamily="34" charset="0"/>
              <a:buChar char="•"/>
            </a:pPr>
            <a:r>
              <a:rPr lang="en-US" sz="1600" dirty="0"/>
              <a:t>A single-page application is an app that works inside a browser</a:t>
            </a:r>
          </a:p>
          <a:p>
            <a:pPr marL="171450" indent="-171450">
              <a:buFont typeface="Arial" panose="020B0604020202020204" pitchFamily="34" charset="0"/>
              <a:buChar char="•"/>
            </a:pPr>
            <a:r>
              <a:rPr lang="en-US" sz="1600" dirty="0"/>
              <a:t>It does not require page reloading during use</a:t>
            </a:r>
          </a:p>
          <a:p>
            <a:pPr marL="171450" indent="-171450">
              <a:buFont typeface="Arial" panose="020B0604020202020204" pitchFamily="34" charset="0"/>
              <a:buChar char="•"/>
            </a:pPr>
            <a:r>
              <a:rPr lang="en-US" sz="1600" dirty="0"/>
              <a:t>SPAs are all about serving an outstanding UX by trying to imitate a “natural” environment in the browser — no page reloads, no extra wait time. </a:t>
            </a:r>
          </a:p>
          <a:p>
            <a:pPr marL="171450" indent="-171450">
              <a:buFont typeface="Arial" panose="020B0604020202020204" pitchFamily="34" charset="0"/>
              <a:buChar char="•"/>
            </a:pPr>
            <a:r>
              <a:rPr lang="en-US" sz="1600" dirty="0"/>
              <a:t>It is just one web page that you visit which then loads all other content using JavaScript — which they heavily depend on.</a:t>
            </a:r>
          </a:p>
          <a:p>
            <a:pPr marL="171450" indent="-171450">
              <a:buFont typeface="Arial" panose="020B0604020202020204" pitchFamily="34" charset="0"/>
              <a:buChar char="•"/>
            </a:pPr>
            <a:r>
              <a:rPr lang="en-US" sz="1600" dirty="0"/>
              <a:t>SPA requests the markup and data independently and renders pages straight in the browser. </a:t>
            </a:r>
          </a:p>
          <a:p>
            <a:pPr marL="171450" indent="-171450">
              <a:buFont typeface="Arial" panose="020B0604020202020204" pitchFamily="34" charset="0"/>
              <a:buChar char="•"/>
            </a:pPr>
            <a:r>
              <a:rPr lang="en-US" sz="1600" dirty="0"/>
              <a:t>We can do this thanks to the advanced JavaScript frameworks like AngularJS, Ember.js, Meteor.js, Knockout.js</a:t>
            </a:r>
          </a:p>
          <a:p>
            <a:pPr marL="171450" indent="-171450">
              <a:buFont typeface="Arial" panose="020B0604020202020204" pitchFamily="34" charset="0"/>
              <a:buChar char="•"/>
            </a:pPr>
            <a:r>
              <a:rPr lang="en-US" sz="1600" dirty="0"/>
              <a:t>Single-page sites help keep the user in one, comfortable web space where content is presented to the user in a simple, easy and workable fashion.</a:t>
            </a:r>
            <a:endParaRPr lang="en-IN" sz="1600" dirty="0"/>
          </a:p>
        </p:txBody>
      </p:sp>
    </p:spTree>
    <p:extLst>
      <p:ext uri="{BB962C8B-B14F-4D97-AF65-F5344CB8AC3E}">
        <p14:creationId xmlns:p14="http://schemas.microsoft.com/office/powerpoint/2010/main" val="1342013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73E199-6086-4627-AA8C-B3A30A6462A2}"/>
              </a:ext>
            </a:extLst>
          </p:cNvPr>
          <p:cNvSpPr>
            <a:spLocks noGrp="1"/>
          </p:cNvSpPr>
          <p:nvPr>
            <p:ph type="body" sz="quarter" idx="10"/>
          </p:nvPr>
        </p:nvSpPr>
        <p:spPr/>
        <p:txBody>
          <a:bodyPr/>
          <a:lstStyle/>
          <a:p>
            <a:r>
              <a:rPr lang="en-IN" dirty="0"/>
              <a:t>SPA vs MPA. What’s the difference?</a:t>
            </a:r>
          </a:p>
        </p:txBody>
      </p:sp>
      <p:pic>
        <p:nvPicPr>
          <p:cNvPr id="6" name="Picture 5" descr="A screenshot of a cell phone&#10;&#10;Description automatically generated">
            <a:extLst>
              <a:ext uri="{FF2B5EF4-FFF2-40B4-BE49-F238E27FC236}">
                <a16:creationId xmlns:a16="http://schemas.microsoft.com/office/drawing/2014/main" id="{1BAF48FC-C6D2-4F59-BD3E-8B9123866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096" y="1341120"/>
            <a:ext cx="7607808" cy="4230624"/>
          </a:xfrm>
          <a:prstGeom prst="rect">
            <a:avLst/>
          </a:prstGeom>
        </p:spPr>
      </p:pic>
    </p:spTree>
    <p:extLst>
      <p:ext uri="{BB962C8B-B14F-4D97-AF65-F5344CB8AC3E}">
        <p14:creationId xmlns:p14="http://schemas.microsoft.com/office/powerpoint/2010/main" val="1078498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2D1BD9-5A52-4C73-9B69-84D0E72BB899}"/>
              </a:ext>
            </a:extLst>
          </p:cNvPr>
          <p:cNvSpPr>
            <a:spLocks noGrp="1"/>
          </p:cNvSpPr>
          <p:nvPr>
            <p:ph type="body" sz="quarter" idx="10"/>
          </p:nvPr>
        </p:nvSpPr>
        <p:spPr/>
        <p:txBody>
          <a:bodyPr/>
          <a:lstStyle/>
          <a:p>
            <a:r>
              <a:rPr lang="en-IN" dirty="0"/>
              <a:t>Single Page Application - Pros</a:t>
            </a:r>
          </a:p>
        </p:txBody>
      </p:sp>
      <p:sp>
        <p:nvSpPr>
          <p:cNvPr id="3" name="Text Placeholder 2">
            <a:extLst>
              <a:ext uri="{FF2B5EF4-FFF2-40B4-BE49-F238E27FC236}">
                <a16:creationId xmlns:a16="http://schemas.microsoft.com/office/drawing/2014/main" id="{ACA958E3-537D-4182-B62C-177A3887E635}"/>
              </a:ext>
            </a:extLst>
          </p:cNvPr>
          <p:cNvSpPr>
            <a:spLocks noGrp="1"/>
          </p:cNvSpPr>
          <p:nvPr>
            <p:ph type="body" sz="quarter" idx="11"/>
          </p:nvPr>
        </p:nvSpPr>
        <p:spPr/>
        <p:txBody>
          <a:bodyPr>
            <a:normAutofit/>
          </a:bodyPr>
          <a:lstStyle/>
          <a:p>
            <a:r>
              <a:rPr lang="en-IN" sz="2000" b="1" i="1" dirty="0"/>
              <a:t>Fast &amp; Smooth UX</a:t>
            </a:r>
          </a:p>
        </p:txBody>
      </p:sp>
      <p:pic>
        <p:nvPicPr>
          <p:cNvPr id="8" name="Picture 7">
            <a:extLst>
              <a:ext uri="{FF2B5EF4-FFF2-40B4-BE49-F238E27FC236}">
                <a16:creationId xmlns:a16="http://schemas.microsoft.com/office/drawing/2014/main" id="{880BBD08-CDF5-4DE9-B7AC-7A3DE21EBC21}"/>
              </a:ext>
            </a:extLst>
          </p:cNvPr>
          <p:cNvPicPr>
            <a:picLocks noChangeAspect="1"/>
          </p:cNvPicPr>
          <p:nvPr/>
        </p:nvPicPr>
        <p:blipFill>
          <a:blip r:embed="rId3"/>
          <a:stretch>
            <a:fillRect/>
          </a:stretch>
        </p:blipFill>
        <p:spPr>
          <a:xfrm>
            <a:off x="393598" y="1256325"/>
            <a:ext cx="11305711" cy="5068382"/>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7A3E16A7-40EC-4DE8-B7CA-AA62F48BD501}"/>
              </a:ext>
            </a:extLst>
          </p:cNvPr>
          <p:cNvSpPr txBox="1"/>
          <p:nvPr/>
        </p:nvSpPr>
        <p:spPr>
          <a:xfrm>
            <a:off x="3002801" y="1898605"/>
            <a:ext cx="2759171" cy="923330"/>
          </a:xfrm>
          <a:prstGeom prst="rect">
            <a:avLst/>
          </a:prstGeom>
          <a:solidFill>
            <a:srgbClr val="7030A0"/>
          </a:solidFill>
        </p:spPr>
        <p:txBody>
          <a:bodyPr wrap="square" rtlCol="0">
            <a:spAutoFit/>
          </a:bodyPr>
          <a:lstStyle/>
          <a:p>
            <a:r>
              <a:rPr lang="en-IN" dirty="0">
                <a:solidFill>
                  <a:schemeClr val="bg1"/>
                </a:solidFill>
              </a:rPr>
              <a:t>Headers, sidebar, and footers remain the same to save time loading the page</a:t>
            </a:r>
          </a:p>
        </p:txBody>
      </p:sp>
      <p:cxnSp>
        <p:nvCxnSpPr>
          <p:cNvPr id="11" name="Straight Arrow Connector 10">
            <a:extLst>
              <a:ext uri="{FF2B5EF4-FFF2-40B4-BE49-F238E27FC236}">
                <a16:creationId xmlns:a16="http://schemas.microsoft.com/office/drawing/2014/main" id="{F5B0E3D9-FDAE-4905-9CF7-AEB3C60F20CF}"/>
              </a:ext>
            </a:extLst>
          </p:cNvPr>
          <p:cNvCxnSpPr>
            <a:cxnSpLocks/>
          </p:cNvCxnSpPr>
          <p:nvPr/>
        </p:nvCxnSpPr>
        <p:spPr>
          <a:xfrm flipH="1">
            <a:off x="2066795" y="2360270"/>
            <a:ext cx="936005" cy="587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A618120-51B4-4301-9217-1496897DF2CF}"/>
              </a:ext>
            </a:extLst>
          </p:cNvPr>
          <p:cNvCxnSpPr>
            <a:cxnSpLocks/>
          </p:cNvCxnSpPr>
          <p:nvPr/>
        </p:nvCxnSpPr>
        <p:spPr>
          <a:xfrm flipV="1">
            <a:off x="5761972" y="1590806"/>
            <a:ext cx="4521896" cy="769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43BDC04-3A67-46C4-BC0F-E15014D80D83}"/>
              </a:ext>
            </a:extLst>
          </p:cNvPr>
          <p:cNvSpPr txBox="1"/>
          <p:nvPr/>
        </p:nvSpPr>
        <p:spPr>
          <a:xfrm>
            <a:off x="8546593" y="3854056"/>
            <a:ext cx="2890756" cy="1754326"/>
          </a:xfrm>
          <a:prstGeom prst="rect">
            <a:avLst/>
          </a:prstGeom>
          <a:solidFill>
            <a:srgbClr val="7030A0"/>
          </a:solidFill>
        </p:spPr>
        <p:txBody>
          <a:bodyPr wrap="square" rtlCol="0">
            <a:spAutoFit/>
          </a:bodyPr>
          <a:lstStyle/>
          <a:p>
            <a:r>
              <a:rPr lang="en-IN" dirty="0">
                <a:solidFill>
                  <a:schemeClr val="bg1"/>
                </a:solidFill>
              </a:rPr>
              <a:t>As you explore the page, the content changes depending upon the feature you interact with.</a:t>
            </a:r>
          </a:p>
          <a:p>
            <a:r>
              <a:rPr lang="en-IN" dirty="0">
                <a:solidFill>
                  <a:schemeClr val="bg1"/>
                </a:solidFill>
              </a:rPr>
              <a:t>Only part of a page is loaded.</a:t>
            </a:r>
          </a:p>
        </p:txBody>
      </p:sp>
      <p:cxnSp>
        <p:nvCxnSpPr>
          <p:cNvPr id="23" name="Straight Arrow Connector 22">
            <a:extLst>
              <a:ext uri="{FF2B5EF4-FFF2-40B4-BE49-F238E27FC236}">
                <a16:creationId xmlns:a16="http://schemas.microsoft.com/office/drawing/2014/main" id="{66517941-9A19-4DF8-A4EB-379F654C221C}"/>
              </a:ext>
            </a:extLst>
          </p:cNvPr>
          <p:cNvCxnSpPr/>
          <p:nvPr/>
        </p:nvCxnSpPr>
        <p:spPr>
          <a:xfrm flipH="1" flipV="1">
            <a:off x="4291584" y="4084320"/>
            <a:ext cx="4011168" cy="682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680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50000"/>
            <a:alpha val="94902"/>
          </a:schemeClr>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EDF92B12FF35E4EA50CE0834A0F2298" ma:contentTypeVersion="13" ma:contentTypeDescription="Create a new document." ma:contentTypeScope="" ma:versionID="c2b2045dde1fd2cb246fc43a99a110c7">
  <xsd:schema xmlns:xsd="http://www.w3.org/2001/XMLSchema" xmlns:xs="http://www.w3.org/2001/XMLSchema" xmlns:p="http://schemas.microsoft.com/office/2006/metadata/properties" xmlns:ns2="5f65c6ea-3f5c-46e6-bf84-78eef68b824e" xmlns:ns3="3f291122-9100-4f41-aa69-913c6d124812" xmlns:ns4="0bbaf54a-306d-4bf7-800a-b5bc9d8abf1a" targetNamespace="http://schemas.microsoft.com/office/2006/metadata/properties" ma:root="true" ma:fieldsID="a00476ba1b8b10f57f9ea8be1be6abb6" ns2:_="" ns3:_="" ns4:_="">
    <xsd:import namespace="5f65c6ea-3f5c-46e6-bf84-78eef68b824e"/>
    <xsd:import namespace="3f291122-9100-4f41-aa69-913c6d124812"/>
    <xsd:import namespace="0bbaf54a-306d-4bf7-800a-b5bc9d8abf1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4:_dlc_DocId" minOccurs="0"/>
                <xsd:element ref="ns4:_dlc_DocIdUrl" minOccurs="0"/>
                <xsd:element ref="ns4:_dlc_DocIdPersistId"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65c6ea-3f5c-46e6-bf84-78eef68b82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3"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f291122-9100-4f41-aa69-913c6d12481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bbaf54a-306d-4bf7-800a-b5bc9d8abf1a" elementFormDefault="qualified">
    <xsd:import namespace="http://schemas.microsoft.com/office/2006/documentManagement/types"/>
    <xsd:import namespace="http://schemas.microsoft.com/office/infopath/2007/PartnerControls"/>
    <xsd:element name="_dlc_DocId" ma:index="20" nillable="true" ma:displayName="Document ID Value" ma:description="The value of the document ID assigned to this item." ma:internalName="_dlc_DocId" ma:readOnly="true">
      <xsd:simpleType>
        <xsd:restriction base="dms:Text"/>
      </xsd:simpleType>
    </xsd:element>
    <xsd:element name="_dlc_DocIdUrl" ma:index="2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2"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0bbaf54a-306d-4bf7-800a-b5bc9d8abf1a">1RIVET-362667854-28584</_dlc_DocId>
    <_dlc_DocIdUrl xmlns="0bbaf54a-306d-4bf7-800a-b5bc9d8abf1a">
      <Url>https://1rivet.sharepoint.com/1RU/Internship/_layouts/15/DocIdRedir.aspx?ID=1RIVET-362667854-28584</Url>
      <Description>1RIVET-362667854-28584</Description>
    </_dlc_DocIdUrl>
    <SharedWithUsers xmlns="3f291122-9100-4f41-aa69-913c6d124812">
      <UserInfo>
        <DisplayName>Prachi Pandya</DisplayName>
        <AccountId>351</AccountId>
        <AccountType/>
      </UserInfo>
    </SharedWithUsers>
  </documentManagement>
</p:properties>
</file>

<file path=customXml/itemProps1.xml><?xml version="1.0" encoding="utf-8"?>
<ds:datastoreItem xmlns:ds="http://schemas.openxmlformats.org/officeDocument/2006/customXml" ds:itemID="{347C6907-DF62-4EA4-8C59-CE9BC29AA590}">
  <ds:schemaRefs>
    <ds:schemaRef ds:uri="http://schemas.microsoft.com/sharepoint/v3/contenttype/forms"/>
  </ds:schemaRefs>
</ds:datastoreItem>
</file>

<file path=customXml/itemProps2.xml><?xml version="1.0" encoding="utf-8"?>
<ds:datastoreItem xmlns:ds="http://schemas.openxmlformats.org/officeDocument/2006/customXml" ds:itemID="{E8CDE777-2BF9-47BB-B3B4-C3860A080E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65c6ea-3f5c-46e6-bf84-78eef68b824e"/>
    <ds:schemaRef ds:uri="3f291122-9100-4f41-aa69-913c6d124812"/>
    <ds:schemaRef ds:uri="0bbaf54a-306d-4bf7-800a-b5bc9d8ab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412FDF-C40A-4201-A14A-9090E7B2340C}">
  <ds:schemaRefs>
    <ds:schemaRef ds:uri="http://schemas.microsoft.com/sharepoint/events"/>
  </ds:schemaRefs>
</ds:datastoreItem>
</file>

<file path=customXml/itemProps4.xml><?xml version="1.0" encoding="utf-8"?>
<ds:datastoreItem xmlns:ds="http://schemas.openxmlformats.org/officeDocument/2006/customXml" ds:itemID="{16CB8945-7F3F-4F58-9B62-DFC12D9EC80B}">
  <ds:schemaRefs>
    <ds:schemaRef ds:uri="1ae7c27c-b75c-40d6-a4d3-98a6c8c6ee51"/>
    <ds:schemaRef ds:uri="8ad4e339-5467-44ee-9dbb-d276ed7b32e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0bbaf54a-306d-4bf7-800a-b5bc9d8abf1a"/>
    <ds:schemaRef ds:uri="3f291122-9100-4f41-aa69-913c6d124812"/>
  </ds:schemaRefs>
</ds:datastoreItem>
</file>

<file path=docProps/app.xml><?xml version="1.0" encoding="utf-8"?>
<Properties xmlns="http://schemas.openxmlformats.org/officeDocument/2006/extended-properties" xmlns:vt="http://schemas.openxmlformats.org/officeDocument/2006/docPropsVTypes">
  <TotalTime>147</TotalTime>
  <Words>2252</Words>
  <Application>Microsoft Office PowerPoint</Application>
  <PresentationFormat>Widescreen</PresentationFormat>
  <Paragraphs>153</Paragraphs>
  <Slides>20</Slides>
  <Notes>20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Calibri</vt:lpstr>
      <vt:lpstr>Futura LT Book</vt:lpstr>
      <vt:lpstr>Futura LT Light</vt:lpstr>
      <vt:lpstr>Futura Md BT</vt:lpstr>
      <vt:lpstr>Futura Medium</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Sonik Kapadia</dc:creator>
  <cp:lastModifiedBy>Prachi Pandya</cp:lastModifiedBy>
  <cp:revision>27</cp:revision>
  <dcterms:created xsi:type="dcterms:W3CDTF">2019-12-18T09:36:57Z</dcterms:created>
  <dcterms:modified xsi:type="dcterms:W3CDTF">2022-01-11T08:56:19Z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0x0101000EDF92B12FF35E4EA50CE0834A0F2298</vt:lpwstr>
  </property>
  <property fmtid="{D5CDD505-2E9C-101B-9397-08002B2CF9AE}" pid="3" name="_dlc_DocIdItemGuid">
    <vt:lpwstr>2ec8b886-b37c-4456-a62b-cf4ea1563243</vt:lpwstr>
  </property>
</Properties>
</file>